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61" r:id="rId6"/>
    <p:sldId id="262" r:id="rId7"/>
    <p:sldId id="263" r:id="rId8"/>
    <p:sldId id="264" r:id="rId9"/>
    <p:sldId id="266" r:id="rId10"/>
    <p:sldId id="265" r:id="rId11"/>
    <p:sldId id="268" r:id="rId12"/>
    <p:sldId id="259" r:id="rId13"/>
    <p:sldId id="290" r:id="rId14"/>
    <p:sldId id="278" r:id="rId15"/>
    <p:sldId id="272" r:id="rId16"/>
    <p:sldId id="269" r:id="rId17"/>
    <p:sldId id="280" r:id="rId18"/>
    <p:sldId id="291" r:id="rId19"/>
    <p:sldId id="292" r:id="rId20"/>
    <p:sldId id="270" r:id="rId21"/>
    <p:sldId id="271" r:id="rId22"/>
    <p:sldId id="281" r:id="rId23"/>
    <p:sldId id="293" r:id="rId24"/>
    <p:sldId id="282" r:id="rId25"/>
    <p:sldId id="283" r:id="rId26"/>
    <p:sldId id="294" r:id="rId27"/>
    <p:sldId id="274" r:id="rId28"/>
    <p:sldId id="284" r:id="rId29"/>
    <p:sldId id="285" r:id="rId30"/>
    <p:sldId id="276" r:id="rId31"/>
    <p:sldId id="295" r:id="rId32"/>
    <p:sldId id="296" r:id="rId33"/>
    <p:sldId id="286" r:id="rId34"/>
    <p:sldId id="297" r:id="rId35"/>
    <p:sldId id="279" r:id="rId36"/>
    <p:sldId id="273" r:id="rId37"/>
    <p:sldId id="287" r:id="rId38"/>
    <p:sldId id="288" r:id="rId39"/>
    <p:sldId id="277" r:id="rId40"/>
    <p:sldId id="289"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2B62F2C0-90F4-4ACE-901A-7DB5BB402AAE}" type="slidenum">
              <a:rPr lang="it-IT" smtClean="0"/>
              <a:pPr/>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2F2C0-90F4-4ACE-901A-7DB5BB402AA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2F2C0-90F4-4ACE-901A-7DB5BB402AA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2F2C0-90F4-4ACE-901A-7DB5BB402AAE}" type="slidenum">
              <a:rPr lang="it-IT" smtClean="0"/>
              <a:pPr/>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2B62F2C0-90F4-4ACE-901A-7DB5BB402AAE}"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62F2C0-90F4-4ACE-901A-7DB5BB402AAE}" type="slidenum">
              <a:rPr lang="it-IT" smtClean="0"/>
              <a:pPr/>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62F2C0-90F4-4ACE-901A-7DB5BB402AAE}" type="slidenum">
              <a:rPr lang="it-IT" smtClean="0"/>
              <a:pPr/>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62F2C0-90F4-4ACE-901A-7DB5BB402AA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62F2C0-90F4-4ACE-901A-7DB5BB402AA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62F2C0-90F4-4ACE-901A-7DB5BB402AAE}" type="slidenum">
              <a:rPr lang="it-IT" smtClean="0"/>
              <a:pPr/>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997A878-30BD-4C5E-8A30-D736B0B67F38}" type="datetimeFigureOut">
              <a:rPr lang="it-IT" smtClean="0"/>
              <a:pPr/>
              <a:t>05/01/2014</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2B62F2C0-90F4-4ACE-901A-7DB5BB402AAE}" type="slidenum">
              <a:rPr lang="it-IT" smtClean="0"/>
              <a:pPr/>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997A878-30BD-4C5E-8A30-D736B0B67F38}" type="datetimeFigureOut">
              <a:rPr lang="it-IT" smtClean="0"/>
              <a:pPr/>
              <a:t>05/01/2014</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B62F2C0-90F4-4ACE-901A-7DB5BB402AA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file:///C:\Users\Stefano\Desktop\ste\Animali\Corsi\Impatto%20ambientale%20carne%20e%20derivati\immagini\cartellone%202.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immagini/desertificazione.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immagini/deforestazione%20di%20massa.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immagini/shark%20finning.jpg"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immagini/tettamanti.jpg"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immagini/zoom.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immagini/acqua.jpg" TargetMode="External"/><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immagini/isola%202.jpg" TargetMode="External"/><Relationship Id="rId4" Type="http://schemas.openxmlformats.org/officeDocument/2006/relationships/hyperlink" Target="immagini/isola%201.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31640" y="3861048"/>
            <a:ext cx="6400800" cy="1600200"/>
          </a:xfrm>
        </p:spPr>
        <p:txBody>
          <a:bodyPr/>
          <a:lstStyle/>
          <a:p>
            <a:r>
              <a:rPr lang="it-IT" dirty="0" smtClean="0"/>
              <a:t>Presentazione a cura di</a:t>
            </a:r>
            <a:br>
              <a:rPr lang="it-IT" dirty="0" smtClean="0"/>
            </a:br>
            <a:r>
              <a:rPr lang="it-IT" dirty="0" smtClean="0"/>
              <a:t>Stefano Volta</a:t>
            </a:r>
            <a:endParaRPr lang="it-IT" dirty="0"/>
          </a:p>
        </p:txBody>
      </p:sp>
      <p:sp>
        <p:nvSpPr>
          <p:cNvPr id="2" name="Titolo 1"/>
          <p:cNvSpPr>
            <a:spLocks noGrp="1"/>
          </p:cNvSpPr>
          <p:nvPr>
            <p:ph type="ctrTitle"/>
          </p:nvPr>
        </p:nvSpPr>
        <p:spPr>
          <a:xfrm>
            <a:off x="0" y="1505930"/>
            <a:ext cx="9144000" cy="1470025"/>
          </a:xfrm>
        </p:spPr>
        <p:txBody>
          <a:bodyPr>
            <a:noAutofit/>
          </a:bodyPr>
          <a:lstStyle/>
          <a:p>
            <a:r>
              <a:rPr lang="it-IT" sz="4800" dirty="0" smtClean="0">
                <a:solidFill>
                  <a:srgbClr val="C00000"/>
                </a:solidFill>
                <a:latin typeface="a dripping marker" pitchFamily="2" charset="0"/>
              </a:rPr>
              <a:t>Impatto ambientale del nostro stile di vita</a:t>
            </a:r>
            <a:endParaRPr lang="it-IT" sz="4800" dirty="0">
              <a:solidFill>
                <a:srgbClr val="C00000"/>
              </a:solidFill>
              <a:latin typeface="a dripping marker"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sz="quarter" idx="1"/>
          </p:nvPr>
        </p:nvSpPr>
        <p:spPr>
          <a:xfrm>
            <a:off x="251520" y="332656"/>
            <a:ext cx="8568952" cy="6525344"/>
          </a:xfrm>
        </p:spPr>
        <p:txBody>
          <a:bodyPr>
            <a:normAutofit/>
          </a:bodyPr>
          <a:lstStyle/>
          <a:p>
            <a:r>
              <a:rPr lang="it-IT" b="1" dirty="0" smtClean="0"/>
              <a:t>Inquinamento agricolo</a:t>
            </a:r>
          </a:p>
          <a:p>
            <a:pPr>
              <a:buNone/>
            </a:pPr>
            <a:r>
              <a:rPr lang="it-IT" sz="1800" dirty="0" smtClean="0"/>
              <a:t>Esempi: Acque contenenti Arsenico, mercurio, piombo ecc.. </a:t>
            </a:r>
          </a:p>
          <a:p>
            <a:pPr>
              <a:buNone/>
            </a:pPr>
            <a:r>
              <a:rPr lang="it-IT" sz="1800" dirty="0" smtClean="0"/>
              <a:t>Tipo di danno: Avvelenamento delle acque, impoverimento del terreno, vendita di frutta e verdura contaminate.</a:t>
            </a:r>
          </a:p>
          <a:p>
            <a:pPr>
              <a:buNone/>
            </a:pPr>
            <a:r>
              <a:rPr lang="it-IT" sz="1800" dirty="0" smtClean="0"/>
              <a:t>Cause secondarie: Sostanze chimiche idrosolubili che entrano nelle falde acquifere e quindi le fonti idriche; scarichi industriali in fiumi mari e laghi creano biomasse che eliminano tutto l’ossigeno creando “zone morte” (eutrofizzazione). L’Italia è uno dei paesi più inquinanti in questo settore arrivando a circa 3 kg di pesticidi ad abitante e gli operatori del settore sono i più a rischio.</a:t>
            </a:r>
          </a:p>
          <a:p>
            <a:pPr>
              <a:buNone/>
            </a:pPr>
            <a:r>
              <a:rPr lang="it-IT" sz="1800" dirty="0" smtClean="0"/>
              <a:t>Causa principale: L’estrema necessità di sempre più materie prime vegetali. Circa l’80% dei terreni agricoli è usato per nutrire animali da carne e derivati.</a:t>
            </a:r>
          </a:p>
        </p:txBody>
      </p:sp>
      <p:pic>
        <p:nvPicPr>
          <p:cNvPr id="5" name="Immagine 4" descr="inquinamento_agricolo.jpg"/>
          <p:cNvPicPr>
            <a:picLocks noChangeAspect="1"/>
          </p:cNvPicPr>
          <p:nvPr/>
        </p:nvPicPr>
        <p:blipFill>
          <a:blip r:embed="rId2" cstate="print"/>
          <a:stretch>
            <a:fillRect/>
          </a:stretch>
        </p:blipFill>
        <p:spPr>
          <a:xfrm>
            <a:off x="755576" y="3717032"/>
            <a:ext cx="3024336" cy="2736304"/>
          </a:xfrm>
          <a:prstGeom prst="rect">
            <a:avLst/>
          </a:prstGeom>
        </p:spPr>
      </p:pic>
      <p:sp>
        <p:nvSpPr>
          <p:cNvPr id="6" name="Freccia a destra 5"/>
          <p:cNvSpPr/>
          <p:nvPr/>
        </p:nvSpPr>
        <p:spPr>
          <a:xfrm>
            <a:off x="3923928" y="479715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allevamento-polli.jpg"/>
          <p:cNvPicPr>
            <a:picLocks noChangeAspect="1"/>
          </p:cNvPicPr>
          <p:nvPr/>
        </p:nvPicPr>
        <p:blipFill>
          <a:blip r:embed="rId3" cstate="print"/>
          <a:stretch>
            <a:fillRect/>
          </a:stretch>
        </p:blipFill>
        <p:spPr>
          <a:xfrm>
            <a:off x="4860032" y="3645024"/>
            <a:ext cx="3960440" cy="28529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1268760"/>
            <a:ext cx="8640960" cy="5589240"/>
          </a:xfrm>
        </p:spPr>
        <p:txBody>
          <a:bodyPr>
            <a:normAutofit/>
          </a:bodyPr>
          <a:lstStyle/>
          <a:p>
            <a:pPr>
              <a:buNone/>
            </a:pPr>
            <a:r>
              <a:rPr lang="it-IT" sz="2000" dirty="0" smtClean="0"/>
              <a:t>     Possiamo fare moltissimo per il nostro mondo, semplicemente cambiando alcune nostre malsane abitudini.</a:t>
            </a:r>
            <a:br>
              <a:rPr lang="it-IT" sz="2000" dirty="0" smtClean="0"/>
            </a:br>
            <a:r>
              <a:rPr lang="it-IT" sz="2000" dirty="0" smtClean="0"/>
              <a:t>Limitare i trasporti, gli imballaggi e comprare meno plastica e prodotti derivanti dal petrolio sicuramente è necessario, ma se vogliamo veramente dare un contributo dobbiamo eliminare la fonte di maggior inquinamento, che da sola raccoglie e massimizza il 75% delle cause di inquinamento al mondo: stile di vita onnivoro e </a:t>
            </a:r>
            <a:r>
              <a:rPr lang="it-IT" sz="2000" dirty="0" err="1" smtClean="0"/>
              <a:t>latto-ovo-vegetariano</a:t>
            </a:r>
            <a:r>
              <a:rPr lang="it-IT" sz="2000" dirty="0" smtClean="0"/>
              <a:t>.</a:t>
            </a:r>
          </a:p>
          <a:p>
            <a:pPr>
              <a:buNone/>
            </a:pPr>
            <a:endParaRPr lang="it-IT" sz="2000" dirty="0" smtClean="0"/>
          </a:p>
          <a:p>
            <a:pPr>
              <a:buNone/>
            </a:pPr>
            <a:endParaRPr lang="it-IT" sz="2000" dirty="0" smtClean="0"/>
          </a:p>
          <a:p>
            <a:pPr>
              <a:buNone/>
            </a:pPr>
            <a:endParaRPr lang="it-IT" sz="2000" dirty="0" smtClean="0"/>
          </a:p>
        </p:txBody>
      </p:sp>
      <p:pic>
        <p:nvPicPr>
          <p:cNvPr id="4" name="Immagine 3" descr="cartellone 2.jpg">
            <a:hlinkClick r:id="rId2" action="ppaction://hlinkfile"/>
          </p:cNvPr>
          <p:cNvPicPr>
            <a:picLocks noChangeAspect="1"/>
          </p:cNvPicPr>
          <p:nvPr/>
        </p:nvPicPr>
        <p:blipFill>
          <a:blip r:embed="rId3" cstate="print"/>
          <a:stretch>
            <a:fillRect/>
          </a:stretch>
        </p:blipFill>
        <p:spPr>
          <a:xfrm>
            <a:off x="2123728" y="3212976"/>
            <a:ext cx="6480720" cy="3478858"/>
          </a:xfrm>
          <a:prstGeom prst="rect">
            <a:avLst/>
          </a:prstGeom>
        </p:spPr>
      </p:pic>
      <p:sp>
        <p:nvSpPr>
          <p:cNvPr id="5" name="Titolo 1"/>
          <p:cNvSpPr>
            <a:spLocks noGrp="1"/>
          </p:cNvSpPr>
          <p:nvPr>
            <p:ph type="title"/>
          </p:nvPr>
        </p:nvSpPr>
        <p:spPr>
          <a:xfrm>
            <a:off x="683568" y="260648"/>
            <a:ext cx="7772400" cy="1008112"/>
          </a:xfrm>
        </p:spPr>
        <p:txBody>
          <a:bodyPr>
            <a:normAutofit fontScale="90000"/>
          </a:bodyPr>
          <a:lstStyle/>
          <a:p>
            <a:pPr algn="ctr"/>
            <a:r>
              <a:rPr lang="it-IT" dirty="0" smtClean="0">
                <a:latin typeface="Britannic Bold" pitchFamily="34" charset="0"/>
              </a:rPr>
              <a:t>2. </a:t>
            </a:r>
            <a:r>
              <a:rPr lang="it-IT" dirty="0" smtClean="0">
                <a:solidFill>
                  <a:schemeClr val="tx1">
                    <a:lumMod val="75000"/>
                  </a:schemeClr>
                </a:solidFill>
                <a:latin typeface="Britannic Bold" pitchFamily="34" charset="0"/>
                <a:cs typeface="Angsana New" pitchFamily="18" charset="-34"/>
              </a:rPr>
              <a:t>Perché l’alimentazione deve essere il punto di partenza?</a:t>
            </a:r>
            <a:endParaRPr lang="it-IT" dirty="0">
              <a:latin typeface="Britannic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404664"/>
            <a:ext cx="7772400" cy="1008112"/>
          </a:xfrm>
        </p:spPr>
        <p:txBody>
          <a:bodyPr>
            <a:normAutofit fontScale="90000"/>
          </a:bodyPr>
          <a:lstStyle/>
          <a:p>
            <a:pPr algn="ctr"/>
            <a:r>
              <a:rPr lang="it-IT" dirty="0" smtClean="0">
                <a:latin typeface="Britannic Bold" pitchFamily="34" charset="0"/>
              </a:rPr>
              <a:t>3. Impatto sul terreno della nostra alimentazione</a:t>
            </a:r>
            <a:endParaRPr lang="it-IT" dirty="0">
              <a:latin typeface="Britannic Bold" pitchFamily="34" charset="0"/>
            </a:endParaRPr>
          </a:p>
        </p:txBody>
      </p:sp>
      <p:sp>
        <p:nvSpPr>
          <p:cNvPr id="5" name="CasellaDiTesto 4"/>
          <p:cNvSpPr txBox="1"/>
          <p:nvPr/>
        </p:nvSpPr>
        <p:spPr>
          <a:xfrm>
            <a:off x="179512" y="1412776"/>
            <a:ext cx="8712968" cy="4985980"/>
          </a:xfrm>
          <a:prstGeom prst="rect">
            <a:avLst/>
          </a:prstGeom>
          <a:noFill/>
        </p:spPr>
        <p:txBody>
          <a:bodyPr wrap="square" rtlCol="0">
            <a:spAutoFit/>
          </a:bodyPr>
          <a:lstStyle/>
          <a:p>
            <a:endParaRPr lang="it-IT" dirty="0" smtClean="0"/>
          </a:p>
          <a:p>
            <a:r>
              <a:rPr lang="it-IT" sz="2000" dirty="0" smtClean="0"/>
              <a:t>L’analisi dei danni al terreno di un’alimentazione contenente prodotti animali è suddivisibile in 4 grosse categorie: prodotti chimici, desertificazione, deiezioni, deforestazione</a:t>
            </a:r>
          </a:p>
          <a:p>
            <a:endParaRPr lang="it-IT" dirty="0" smtClean="0"/>
          </a:p>
          <a:p>
            <a:r>
              <a:rPr lang="it-IT" sz="2600" b="1" dirty="0" smtClean="0"/>
              <a:t>3.1 Prodotti chimici</a:t>
            </a:r>
          </a:p>
          <a:p>
            <a:r>
              <a:rPr lang="it-IT" dirty="0" smtClean="0"/>
              <a:t>L'abuso di prodotti chimici per l'agricoltura nei paesi più "sviluppati" è evidente dai dati statistici: in Germania, Giappone, Gran Bretagna, se ne usano più di 300 kg per ettaro, in Italia 104, mentre i consumi scendono a 35 in Cina, a 22 in Messico, a 7 in Bangladesh e a 1 in Nigeria. </a:t>
            </a:r>
          </a:p>
          <a:p>
            <a:r>
              <a:rPr lang="it-IT" dirty="0" smtClean="0"/>
              <a:t>Dal 1945 ad oggi il consumo di pesticidi è decuplicato! </a:t>
            </a:r>
          </a:p>
          <a:p>
            <a:r>
              <a:rPr lang="it-IT" dirty="0" smtClean="0"/>
              <a:t>Non si tratta però di un problema legato all'agricoltura </a:t>
            </a:r>
          </a:p>
          <a:p>
            <a:r>
              <a:rPr lang="it-IT" dirty="0" smtClean="0"/>
              <a:t>in sé e per sé, ma all'agricoltura finalizzata </a:t>
            </a:r>
          </a:p>
          <a:p>
            <a:r>
              <a:rPr lang="it-IT" dirty="0" smtClean="0"/>
              <a:t>all'allevamento di animali: per quanto riguarda gli </a:t>
            </a:r>
          </a:p>
          <a:p>
            <a:r>
              <a:rPr lang="it-IT" dirty="0" smtClean="0"/>
              <a:t>erbicidi, ad esempio, è indicativo il fatto che l'80% di </a:t>
            </a:r>
          </a:p>
          <a:p>
            <a:r>
              <a:rPr lang="it-IT" dirty="0" smtClean="0"/>
              <a:t>quelli usati negli USA viene utilizzato nei campi di mais </a:t>
            </a:r>
          </a:p>
          <a:p>
            <a:r>
              <a:rPr lang="it-IT" dirty="0" smtClean="0"/>
              <a:t>e di soia destinati all'alimentazione degli animali.</a:t>
            </a:r>
          </a:p>
          <a:p>
            <a:r>
              <a:rPr lang="it-IT" dirty="0" smtClean="0"/>
              <a:t/>
            </a:r>
            <a:br>
              <a:rPr lang="it-IT" dirty="0" smtClean="0"/>
            </a:br>
            <a:endParaRPr lang="it-IT" dirty="0" smtClean="0"/>
          </a:p>
        </p:txBody>
      </p:sp>
      <p:pic>
        <p:nvPicPr>
          <p:cNvPr id="7" name="Immagine 6" descr="spruzzatoresostanzechim.jpg"/>
          <p:cNvPicPr>
            <a:picLocks noChangeAspect="1"/>
          </p:cNvPicPr>
          <p:nvPr/>
        </p:nvPicPr>
        <p:blipFill>
          <a:blip r:embed="rId2" cstate="print"/>
          <a:stretch>
            <a:fillRect/>
          </a:stretch>
        </p:blipFill>
        <p:spPr>
          <a:xfrm>
            <a:off x="4932040" y="3933056"/>
            <a:ext cx="3974302" cy="27132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332656"/>
            <a:ext cx="8640960" cy="6192688"/>
          </a:xfrm>
        </p:spPr>
        <p:txBody>
          <a:bodyPr/>
          <a:lstStyle/>
          <a:p>
            <a:pPr>
              <a:buNone/>
            </a:pPr>
            <a:r>
              <a:rPr lang="it-IT" b="1" dirty="0" smtClean="0"/>
              <a:t>3.2 Desertificazione</a:t>
            </a:r>
          </a:p>
          <a:p>
            <a:pPr>
              <a:buNone/>
            </a:pPr>
            <a:r>
              <a:rPr lang="it-IT" dirty="0" smtClean="0"/>
              <a:t/>
            </a:r>
            <a:br>
              <a:rPr lang="it-IT" dirty="0" smtClean="0"/>
            </a:br>
            <a:r>
              <a:rPr lang="it-IT" sz="1800" dirty="0" smtClean="0"/>
              <a:t>Conseguenza dello squilibrio dei gas serra oltre che dello sfruttamento estremo di terreno da parte</a:t>
            </a:r>
          </a:p>
          <a:p>
            <a:pPr>
              <a:buNone/>
            </a:pPr>
            <a:r>
              <a:rPr lang="it-IT" sz="1800" dirty="0" smtClean="0"/>
              <a:t>     di alcune delle più potenti multinazionali al mondo, che quindi scelgono bene i paesi dove gli verrà</a:t>
            </a:r>
            <a:br>
              <a:rPr lang="it-IT" sz="1800" dirty="0" smtClean="0"/>
            </a:br>
            <a:r>
              <a:rPr lang="it-IT" sz="1800" dirty="0" smtClean="0"/>
              <a:t>consentito di infrangere ogni legge esistente</a:t>
            </a:r>
            <a:r>
              <a:rPr lang="it-IT" dirty="0" smtClean="0"/>
              <a:t>.</a:t>
            </a:r>
            <a:endParaRPr lang="it-IT" dirty="0"/>
          </a:p>
        </p:txBody>
      </p:sp>
      <p:pic>
        <p:nvPicPr>
          <p:cNvPr id="4" name="Immagine 3" descr="desertificazione (1).jpg"/>
          <p:cNvPicPr>
            <a:picLocks noChangeAspect="1"/>
          </p:cNvPicPr>
          <p:nvPr/>
        </p:nvPicPr>
        <p:blipFill>
          <a:blip r:embed="rId2" cstate="print"/>
          <a:stretch>
            <a:fillRect/>
          </a:stretch>
        </p:blipFill>
        <p:spPr>
          <a:xfrm>
            <a:off x="1907704" y="2492896"/>
            <a:ext cx="5095303" cy="3168352"/>
          </a:xfrm>
          <a:prstGeom prst="rect">
            <a:avLst/>
          </a:prstGeom>
        </p:spPr>
      </p:pic>
      <p:sp>
        <p:nvSpPr>
          <p:cNvPr id="6" name="CasellaDiTesto 5"/>
          <p:cNvSpPr txBox="1"/>
          <p:nvPr/>
        </p:nvSpPr>
        <p:spPr>
          <a:xfrm>
            <a:off x="4067944" y="5805264"/>
            <a:ext cx="720080" cy="400110"/>
          </a:xfrm>
          <a:prstGeom prst="rect">
            <a:avLst/>
          </a:prstGeom>
          <a:noFill/>
        </p:spPr>
        <p:txBody>
          <a:bodyPr wrap="square" rtlCol="0">
            <a:spAutoFit/>
          </a:bodyPr>
          <a:lstStyle/>
          <a:p>
            <a:r>
              <a:rPr lang="it-IT" sz="2000" dirty="0" smtClean="0"/>
              <a:t>(</a:t>
            </a:r>
            <a:r>
              <a:rPr lang="it-IT" sz="2000" dirty="0" smtClean="0">
                <a:hlinkClick r:id="rId3" action="ppaction://hlinkfile"/>
              </a:rPr>
              <a:t>link</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332656"/>
            <a:ext cx="8712968" cy="6192688"/>
          </a:xfrm>
        </p:spPr>
        <p:txBody>
          <a:bodyPr>
            <a:noAutofit/>
          </a:bodyPr>
          <a:lstStyle/>
          <a:p>
            <a:pPr>
              <a:buNone/>
            </a:pPr>
            <a:r>
              <a:rPr lang="it-IT" b="1" dirty="0" smtClean="0"/>
              <a:t>3.3 Deiezioni</a:t>
            </a:r>
          </a:p>
          <a:p>
            <a:pPr marL="3175" indent="-3175">
              <a:buNone/>
            </a:pPr>
            <a:r>
              <a:rPr lang="it-IT" sz="1800" dirty="0" smtClean="0"/>
              <a:t>In Italia gli animali da allevamento producono annualmente circa 19 milioni di tonnellate di deiezioni a scarso contenuto organico, che non possono essere usate come fertilizzante. Attualmente, lo smaltimento di questi liquami avviene per spandimento sul terreno,il che provoca un grave problema di inquinamento da sostanze azotate, che causa inquinamento nelle falde acquifere, nei corsi d'acqua di superficie, nonché eutrofizzazione nei mari. </a:t>
            </a:r>
          </a:p>
          <a:p>
            <a:pPr marL="3175" indent="-3175">
              <a:buNone/>
            </a:pPr>
            <a:r>
              <a:rPr lang="it-IT" sz="1800" dirty="0" smtClean="0"/>
              <a:t>Anche i farmaci somministrati agli animali possono passare nell'ambiente con i reflui e residuare nei suoli, nei vegetali, nelle acque e quindi negli alimenti di cui si ciba l'uomo, come le verdure o il pesce. Le deiezioni provenienti dagli allevamenti intensivi USA o Europa inquinano l’acqua più di tutte le altre fonti industriali raggruppate. </a:t>
            </a:r>
          </a:p>
        </p:txBody>
      </p:sp>
      <p:pic>
        <p:nvPicPr>
          <p:cNvPr id="4" name="Immagine 3" descr="inquinamento-deiezioni.jpg"/>
          <p:cNvPicPr>
            <a:picLocks noChangeAspect="1"/>
          </p:cNvPicPr>
          <p:nvPr/>
        </p:nvPicPr>
        <p:blipFill>
          <a:blip r:embed="rId2" cstate="print"/>
          <a:stretch>
            <a:fillRect/>
          </a:stretch>
        </p:blipFill>
        <p:spPr>
          <a:xfrm>
            <a:off x="3203848" y="3356992"/>
            <a:ext cx="5080000" cy="3340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332656"/>
            <a:ext cx="8496944" cy="6048672"/>
          </a:xfrm>
        </p:spPr>
        <p:txBody>
          <a:bodyPr>
            <a:normAutofit/>
          </a:bodyPr>
          <a:lstStyle/>
          <a:p>
            <a:pPr marL="3175" indent="-3175">
              <a:buNone/>
            </a:pPr>
            <a:r>
              <a:rPr lang="it-IT" b="1" dirty="0" smtClean="0"/>
              <a:t>3.4 Deforestazione</a:t>
            </a:r>
          </a:p>
          <a:p>
            <a:pPr marL="3175" indent="-3175">
              <a:buNone/>
            </a:pPr>
            <a:r>
              <a:rPr lang="it-IT" sz="1800" dirty="0" smtClean="0"/>
              <a:t>Molti credono (grazie ai media) che le foreste pluviali vengono abbattute per il legname. Questa è una delle cause minori, la causa principale è la creazione di pascoli per allevamenti di bovini destinati a fornire carne all’occidente. </a:t>
            </a:r>
          </a:p>
          <a:p>
            <a:pPr marL="3175" indent="-3175">
              <a:buNone/>
            </a:pPr>
            <a:r>
              <a:rPr lang="it-IT" sz="1800" dirty="0" smtClean="0"/>
              <a:t>In Costa </a:t>
            </a:r>
            <a:r>
              <a:rPr lang="it-IT" sz="1800" dirty="0" err="1" smtClean="0"/>
              <a:t>Rica</a:t>
            </a:r>
            <a:r>
              <a:rPr lang="it-IT" sz="1800" dirty="0" smtClean="0"/>
              <a:t> durante gli anni ’60-’70 l’aumento vertiginoso delle esportazioni di carne verso gli USA determinò un vero e proprio assalto alle foreste pluviali, oggi sono ridotte a poco più del 10% della loro estensione originaria. </a:t>
            </a:r>
          </a:p>
          <a:p>
            <a:pPr marL="3175" indent="-3175">
              <a:buNone/>
            </a:pPr>
            <a:r>
              <a:rPr lang="it-IT" sz="1800" dirty="0" smtClean="0"/>
              <a:t>Nella foresta Amazzonica, l88% del territorio </a:t>
            </a:r>
          </a:p>
          <a:p>
            <a:pPr marL="3175" indent="-3175">
              <a:buNone/>
            </a:pPr>
            <a:r>
              <a:rPr lang="it-IT" sz="1800" dirty="0" smtClean="0"/>
              <a:t>disboscato è stato adibito a pascolo. </a:t>
            </a:r>
          </a:p>
          <a:p>
            <a:pPr marL="3175" indent="-3175">
              <a:buNone/>
            </a:pPr>
            <a:r>
              <a:rPr lang="it-IT" sz="1800" dirty="0" smtClean="0"/>
              <a:t>In totale la metà della foresta pluviale dell’America </a:t>
            </a:r>
          </a:p>
          <a:p>
            <a:pPr marL="3175" indent="-3175">
              <a:buNone/>
            </a:pPr>
            <a:r>
              <a:rPr lang="it-IT" sz="1800" dirty="0" smtClean="0"/>
              <a:t>centrale e meridionale è stata abbattuta e destinata </a:t>
            </a:r>
          </a:p>
          <a:p>
            <a:pPr marL="3175" indent="-3175">
              <a:buNone/>
            </a:pPr>
            <a:r>
              <a:rPr lang="it-IT" sz="1800" dirty="0" smtClean="0"/>
              <a:t>all’allevamento.</a:t>
            </a:r>
          </a:p>
          <a:p>
            <a:pPr marL="3175" indent="-3175">
              <a:buNone/>
            </a:pPr>
            <a:r>
              <a:rPr lang="it-IT" sz="1800" dirty="0" smtClean="0"/>
              <a:t>Il ritmo di disboscamento è in continua crescita e </a:t>
            </a:r>
          </a:p>
          <a:p>
            <a:pPr marL="3175" indent="-3175">
              <a:buNone/>
            </a:pPr>
            <a:r>
              <a:rPr lang="it-IT" sz="1800" dirty="0" smtClean="0"/>
              <a:t>l’unico modo per interromperlo prima che finiscano </a:t>
            </a:r>
          </a:p>
          <a:p>
            <a:pPr marL="3175" indent="-3175">
              <a:buNone/>
            </a:pPr>
            <a:r>
              <a:rPr lang="it-IT" sz="1800" dirty="0" smtClean="0"/>
              <a:t>le foreste è smettere di nutrirsi in questo modo </a:t>
            </a:r>
          </a:p>
          <a:p>
            <a:pPr marL="3175" indent="-3175">
              <a:buNone/>
            </a:pPr>
            <a:r>
              <a:rPr lang="it-IT" sz="1800" dirty="0" smtClean="0"/>
              <a:t>profondamente sbagliato e irrispettoso del nostro </a:t>
            </a:r>
          </a:p>
          <a:p>
            <a:pPr marL="3175" indent="-3175">
              <a:buNone/>
            </a:pPr>
            <a:r>
              <a:rPr lang="it-IT" sz="1800" dirty="0" smtClean="0"/>
              <a:t>mondo, prima che ne saremo obbligati. </a:t>
            </a:r>
            <a:endParaRPr lang="it-IT" sz="1800" dirty="0"/>
          </a:p>
        </p:txBody>
      </p:sp>
      <p:pic>
        <p:nvPicPr>
          <p:cNvPr id="4" name="Immagine 3" descr="boschi50act50jasc.jpg"/>
          <p:cNvPicPr>
            <a:picLocks noChangeAspect="1"/>
          </p:cNvPicPr>
          <p:nvPr/>
        </p:nvPicPr>
        <p:blipFill>
          <a:blip r:embed="rId2" cstate="print"/>
          <a:stretch>
            <a:fillRect/>
          </a:stretch>
        </p:blipFill>
        <p:spPr>
          <a:xfrm>
            <a:off x="4821028" y="2420888"/>
            <a:ext cx="3966115" cy="3744416"/>
          </a:xfrm>
          <a:prstGeom prst="rect">
            <a:avLst/>
          </a:prstGeom>
        </p:spPr>
      </p:pic>
      <p:sp>
        <p:nvSpPr>
          <p:cNvPr id="5" name="CasellaDiTesto 4"/>
          <p:cNvSpPr txBox="1"/>
          <p:nvPr/>
        </p:nvSpPr>
        <p:spPr>
          <a:xfrm>
            <a:off x="6372200" y="6237312"/>
            <a:ext cx="720080" cy="400110"/>
          </a:xfrm>
          <a:prstGeom prst="rect">
            <a:avLst/>
          </a:prstGeom>
          <a:noFill/>
        </p:spPr>
        <p:txBody>
          <a:bodyPr wrap="square" rtlCol="0">
            <a:spAutoFit/>
          </a:bodyPr>
          <a:lstStyle/>
          <a:p>
            <a:r>
              <a:rPr lang="it-IT" sz="2000" dirty="0" smtClean="0"/>
              <a:t>(</a:t>
            </a:r>
            <a:r>
              <a:rPr lang="it-IT" sz="2000" dirty="0" smtClean="0">
                <a:hlinkClick r:id="rId3" action="ppaction://hlinkfile"/>
              </a:rPr>
              <a:t>link</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755576" y="404664"/>
            <a:ext cx="7772400" cy="1008112"/>
          </a:xfrm>
        </p:spPr>
        <p:txBody>
          <a:bodyPr>
            <a:normAutofit fontScale="90000"/>
          </a:bodyPr>
          <a:lstStyle/>
          <a:p>
            <a:pPr algn="ctr"/>
            <a:r>
              <a:rPr lang="it-IT" dirty="0" smtClean="0">
                <a:latin typeface="Britannic Bold" pitchFamily="34" charset="0"/>
              </a:rPr>
              <a:t>4. Impatto sulle acque della nostra alimentazione</a:t>
            </a:r>
            <a:endParaRPr lang="it-IT" dirty="0">
              <a:latin typeface="Britannic Bold" pitchFamily="34" charset="0"/>
            </a:endParaRPr>
          </a:p>
        </p:txBody>
      </p:sp>
      <p:sp>
        <p:nvSpPr>
          <p:cNvPr id="5" name="CasellaDiTesto 4"/>
          <p:cNvSpPr txBox="1"/>
          <p:nvPr/>
        </p:nvSpPr>
        <p:spPr>
          <a:xfrm>
            <a:off x="323528" y="1410355"/>
            <a:ext cx="8568952" cy="5539978"/>
          </a:xfrm>
          <a:prstGeom prst="rect">
            <a:avLst/>
          </a:prstGeom>
          <a:noFill/>
        </p:spPr>
        <p:txBody>
          <a:bodyPr wrap="square" rtlCol="0">
            <a:spAutoFit/>
          </a:bodyPr>
          <a:lstStyle/>
          <a:p>
            <a:r>
              <a:rPr lang="it-IT" sz="2000" dirty="0" smtClean="0"/>
              <a:t>L’analisi dei danni alle acque di un’alimentazione contenente prodotti animali è suddivisibile in 4 grosse categorie: Mercurio, innalzamento incontrollato e  acidificazione delle risorse idriche, disequilibrio marino</a:t>
            </a:r>
          </a:p>
          <a:p>
            <a:endParaRPr lang="it-IT" dirty="0" smtClean="0"/>
          </a:p>
          <a:p>
            <a:r>
              <a:rPr lang="it-IT" sz="2600" b="1" dirty="0" smtClean="0"/>
              <a:t>4.1 Mercurio</a:t>
            </a:r>
          </a:p>
          <a:p>
            <a:r>
              <a:rPr lang="it-IT" dirty="0" smtClean="0"/>
              <a:t>Come abbiamo visto nelle slide precedenti praticamente tutto il pesce contiene mercurio nel suo corpo, esso è fortemente velenoso per noi e causa di molti dei problemi più frequenti. Da notare che i predatori accumulano più mercurio (tonni, calamari </a:t>
            </a:r>
            <a:r>
              <a:rPr lang="it-IT" dirty="0" err="1" smtClean="0"/>
              <a:t>ecc…</a:t>
            </a:r>
            <a:r>
              <a:rPr lang="it-IT" dirty="0" smtClean="0"/>
              <a:t>)</a:t>
            </a:r>
          </a:p>
          <a:p>
            <a:endParaRPr lang="it-IT" dirty="0" smtClean="0"/>
          </a:p>
          <a:p>
            <a:r>
              <a:rPr lang="it-IT" sz="2600" b="1" dirty="0" smtClean="0"/>
              <a:t>4.2. Innalzamento incontrollato </a:t>
            </a:r>
          </a:p>
          <a:p>
            <a:r>
              <a:rPr lang="it-IT" sz="2600" b="1" dirty="0" smtClean="0"/>
              <a:t>e acidificazione delle acque</a:t>
            </a:r>
          </a:p>
          <a:p>
            <a:r>
              <a:rPr lang="it-IT" dirty="0" smtClean="0"/>
              <a:t>Anche questi visti poco fa ed entrambi causati da </a:t>
            </a:r>
          </a:p>
          <a:p>
            <a:r>
              <a:rPr lang="it-IT" dirty="0" smtClean="0"/>
              <a:t>un innalzamento spropositato dei gas serra come </a:t>
            </a:r>
          </a:p>
          <a:p>
            <a:r>
              <a:rPr lang="it-IT" dirty="0" smtClean="0"/>
              <a:t>CO2 e Metano in grossa parte.</a:t>
            </a:r>
            <a:br>
              <a:rPr lang="it-IT" dirty="0" smtClean="0"/>
            </a:br>
            <a:r>
              <a:rPr lang="it-IT" dirty="0" smtClean="0"/>
              <a:t>L’inquinamento marino da cause antropiche è</a:t>
            </a:r>
          </a:p>
          <a:p>
            <a:r>
              <a:rPr lang="it-IT" dirty="0" smtClean="0"/>
              <a:t>ben mostrato dalla foto a fianco  =&gt; </a:t>
            </a:r>
          </a:p>
          <a:p>
            <a:r>
              <a:rPr lang="it-IT" dirty="0" smtClean="0"/>
              <a:t/>
            </a:r>
            <a:br>
              <a:rPr lang="it-IT" dirty="0" smtClean="0"/>
            </a:br>
            <a:endParaRPr lang="it-IT" dirty="0"/>
          </a:p>
        </p:txBody>
      </p:sp>
      <p:pic>
        <p:nvPicPr>
          <p:cNvPr id="6" name="Immagine 5" descr="acid.jpg"/>
          <p:cNvPicPr>
            <a:picLocks noChangeAspect="1"/>
          </p:cNvPicPr>
          <p:nvPr/>
        </p:nvPicPr>
        <p:blipFill>
          <a:blip r:embed="rId2" cstate="print"/>
          <a:stretch>
            <a:fillRect/>
          </a:stretch>
        </p:blipFill>
        <p:spPr>
          <a:xfrm>
            <a:off x="4860032" y="4005064"/>
            <a:ext cx="4082378" cy="26399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404664"/>
            <a:ext cx="8496944" cy="6264696"/>
          </a:xfrm>
        </p:spPr>
        <p:txBody>
          <a:bodyPr>
            <a:normAutofit/>
          </a:bodyPr>
          <a:lstStyle/>
          <a:p>
            <a:pPr marL="3175" indent="-3175">
              <a:buNone/>
              <a:tabLst>
                <a:tab pos="0" algn="l"/>
              </a:tabLst>
            </a:pPr>
            <a:r>
              <a:rPr lang="it-IT" b="1" dirty="0" smtClean="0"/>
              <a:t>4.3 Disequilibrio marino:</a:t>
            </a:r>
            <a:r>
              <a:rPr lang="it-IT" sz="1900" dirty="0" smtClean="0"/>
              <a:t/>
            </a:r>
            <a:br>
              <a:rPr lang="it-IT" sz="1900" dirty="0" smtClean="0"/>
            </a:br>
            <a:r>
              <a:rPr lang="it-IT" sz="1800" dirty="0" smtClean="0"/>
              <a:t>Il consumo di pesce in tutto il mondo sta portando seri disequilibri e mari e oceani sono in forte pericolo, si evidenziano al mondo 3 motivazioni principali:</a:t>
            </a:r>
          </a:p>
          <a:p>
            <a:pPr marL="3175" indent="-3175">
              <a:buNone/>
              <a:tabLst>
                <a:tab pos="0" algn="l"/>
              </a:tabLst>
            </a:pPr>
            <a:r>
              <a:rPr lang="it-IT" sz="1800" dirty="0" smtClean="0"/>
              <a:t/>
            </a:r>
            <a:br>
              <a:rPr lang="it-IT" sz="1800" dirty="0" smtClean="0"/>
            </a:br>
            <a:r>
              <a:rPr lang="it-IT" sz="2000" b="1" dirty="0" smtClean="0"/>
              <a:t>4.3.1 </a:t>
            </a:r>
            <a:r>
              <a:rPr lang="it-IT" sz="2000" b="1" u="sng" dirty="0" smtClean="0"/>
              <a:t>Eutrofizzazione:</a:t>
            </a:r>
            <a:r>
              <a:rPr lang="it-IT" sz="1800" dirty="0" smtClean="0"/>
              <a:t> (non è infatti raro vedere maree di alghe che sommergono le spiagge) effetto precedentemente spiegato a dalle gravissime ripercussioni. È causato principalmente dall’inquinamento, a volte che ne produce un eccessivo sviluppo e altre volte che uccide i pesci e gli animali che normalmente si nutrono di alghe. Questo problema è presente ormai ovunque;</a:t>
            </a:r>
          </a:p>
        </p:txBody>
      </p:sp>
      <p:pic>
        <p:nvPicPr>
          <p:cNvPr id="4" name="Immagine 3" descr="Inquinamento WWF.jpg"/>
          <p:cNvPicPr>
            <a:picLocks noChangeAspect="1"/>
          </p:cNvPicPr>
          <p:nvPr/>
        </p:nvPicPr>
        <p:blipFill>
          <a:blip r:embed="rId2" cstate="print"/>
          <a:stretch>
            <a:fillRect/>
          </a:stretch>
        </p:blipFill>
        <p:spPr>
          <a:xfrm>
            <a:off x="323528" y="3284984"/>
            <a:ext cx="4324663" cy="3075316"/>
          </a:xfrm>
          <a:prstGeom prst="rect">
            <a:avLst/>
          </a:prstGeom>
        </p:spPr>
      </p:pic>
      <p:pic>
        <p:nvPicPr>
          <p:cNvPr id="5" name="Immagine 4" descr="Inquinamento-delle-acque_mainstory1.jpg"/>
          <p:cNvPicPr>
            <a:picLocks noChangeAspect="1"/>
          </p:cNvPicPr>
          <p:nvPr/>
        </p:nvPicPr>
        <p:blipFill>
          <a:blip r:embed="rId3" cstate="print"/>
          <a:stretch>
            <a:fillRect/>
          </a:stretch>
        </p:blipFill>
        <p:spPr>
          <a:xfrm>
            <a:off x="5940152" y="3284984"/>
            <a:ext cx="2817342" cy="3024336"/>
          </a:xfrm>
          <a:prstGeom prst="rect">
            <a:avLst/>
          </a:prstGeom>
        </p:spPr>
      </p:pic>
      <p:sp>
        <p:nvSpPr>
          <p:cNvPr id="6" name="Freccia a destra 5"/>
          <p:cNvSpPr/>
          <p:nvPr/>
        </p:nvSpPr>
        <p:spPr>
          <a:xfrm>
            <a:off x="4788024" y="4293096"/>
            <a:ext cx="93610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335846"/>
            <a:ext cx="8712968" cy="2616101"/>
          </a:xfrm>
          <a:prstGeom prst="rect">
            <a:avLst/>
          </a:prstGeom>
        </p:spPr>
        <p:txBody>
          <a:bodyPr wrap="square">
            <a:spAutoFit/>
          </a:bodyPr>
          <a:lstStyle/>
          <a:p>
            <a:pPr marL="3175" indent="-3175">
              <a:tabLst>
                <a:tab pos="0" algn="l"/>
              </a:tabLst>
            </a:pPr>
            <a:r>
              <a:rPr lang="it-IT" sz="2000" b="1" dirty="0" smtClean="0"/>
              <a:t>4.3.2 </a:t>
            </a:r>
            <a:r>
              <a:rPr lang="it-IT" sz="2000" b="1" u="sng" dirty="0" smtClean="0"/>
              <a:t>Oriente:</a:t>
            </a:r>
            <a:r>
              <a:rPr lang="it-IT" sz="2000" b="1" dirty="0" smtClean="0"/>
              <a:t> </a:t>
            </a:r>
            <a:r>
              <a:rPr lang="it-IT" dirty="0" smtClean="0"/>
              <a:t>negli oceani, i predatori tipici come squali delfini e tonni sono cacciati in ogni parte del pianeta per la loro carne e questo comporta una diminuzione spaventosa di cacciatori, oltre il 90% di delfini e tonni sono spariti, mentre il 95% degli squali non esiste più. </a:t>
            </a:r>
            <a:br>
              <a:rPr lang="it-IT" dirty="0" smtClean="0"/>
            </a:br>
            <a:r>
              <a:rPr lang="it-IT" dirty="0" smtClean="0"/>
              <a:t>Questo comporta un aumento di prede in totale disequilibrio con i </a:t>
            </a:r>
          </a:p>
          <a:p>
            <a:pPr marL="3175" indent="-3175">
              <a:tabLst>
                <a:tab pos="0" algn="l"/>
              </a:tabLst>
            </a:pPr>
            <a:r>
              <a:rPr lang="it-IT" dirty="0" smtClean="0"/>
              <a:t>predatori, ovvero una carenza sempre più veloce di Plancton. </a:t>
            </a:r>
          </a:p>
          <a:p>
            <a:pPr marL="3175" indent="-3175">
              <a:tabLst>
                <a:tab pos="0" algn="l"/>
              </a:tabLst>
            </a:pPr>
            <a:r>
              <a:rPr lang="it-IT" dirty="0" smtClean="0"/>
              <a:t>Come tutti sappiamo il Plancton produce il 70% del nostro ossigeno </a:t>
            </a:r>
          </a:p>
          <a:p>
            <a:pPr marL="3175" indent="-3175">
              <a:tabLst>
                <a:tab pos="0" algn="l"/>
              </a:tabLst>
            </a:pPr>
            <a:r>
              <a:rPr lang="it-IT" dirty="0" smtClean="0"/>
              <a:t>e se continuiamo ad avvelenare i mari e a distruggerne i predatori </a:t>
            </a:r>
          </a:p>
          <a:p>
            <a:pPr marL="3175" indent="-3175">
              <a:tabLst>
                <a:tab pos="0" algn="l"/>
              </a:tabLst>
            </a:pPr>
            <a:r>
              <a:rPr lang="it-IT" dirty="0" smtClean="0"/>
              <a:t>presto non avremo molto di cui respirare;</a:t>
            </a:r>
            <a:br>
              <a:rPr lang="it-IT" dirty="0" smtClean="0"/>
            </a:br>
            <a:endParaRPr lang="it-IT" dirty="0"/>
          </a:p>
        </p:txBody>
      </p:sp>
      <p:pic>
        <p:nvPicPr>
          <p:cNvPr id="11" name="Immagine 10" descr="shark finning.jpg"/>
          <p:cNvPicPr>
            <a:picLocks noChangeAspect="1"/>
          </p:cNvPicPr>
          <p:nvPr/>
        </p:nvPicPr>
        <p:blipFill>
          <a:blip r:embed="rId2" cstate="print"/>
          <a:stretch>
            <a:fillRect/>
          </a:stretch>
        </p:blipFill>
        <p:spPr>
          <a:xfrm>
            <a:off x="395536" y="2852936"/>
            <a:ext cx="4419234" cy="3150283"/>
          </a:xfrm>
          <a:prstGeom prst="rect">
            <a:avLst/>
          </a:prstGeom>
        </p:spPr>
      </p:pic>
      <p:pic>
        <p:nvPicPr>
          <p:cNvPr id="13" name="Immagine 12" descr="hammerhead-byjeffrotman-225x300.jpg"/>
          <p:cNvPicPr>
            <a:picLocks noChangeAspect="1"/>
          </p:cNvPicPr>
          <p:nvPr/>
        </p:nvPicPr>
        <p:blipFill>
          <a:blip r:embed="rId3" cstate="print"/>
          <a:stretch>
            <a:fillRect/>
          </a:stretch>
        </p:blipFill>
        <p:spPr>
          <a:xfrm>
            <a:off x="6012160" y="1340768"/>
            <a:ext cx="2863205" cy="2857500"/>
          </a:xfrm>
          <a:prstGeom prst="rect">
            <a:avLst/>
          </a:prstGeom>
        </p:spPr>
      </p:pic>
      <p:pic>
        <p:nvPicPr>
          <p:cNvPr id="14" name="Immagine 13" descr="pesci.jpg"/>
          <p:cNvPicPr>
            <a:picLocks noChangeAspect="1"/>
          </p:cNvPicPr>
          <p:nvPr/>
        </p:nvPicPr>
        <p:blipFill>
          <a:blip r:embed="rId4" cstate="print"/>
          <a:stretch>
            <a:fillRect/>
          </a:stretch>
        </p:blipFill>
        <p:spPr>
          <a:xfrm>
            <a:off x="5220072" y="4293096"/>
            <a:ext cx="3556992" cy="2371328"/>
          </a:xfrm>
          <a:prstGeom prst="rect">
            <a:avLst/>
          </a:prstGeom>
        </p:spPr>
      </p:pic>
      <p:sp>
        <p:nvSpPr>
          <p:cNvPr id="15" name="CasellaDiTesto 14"/>
          <p:cNvSpPr txBox="1"/>
          <p:nvPr/>
        </p:nvSpPr>
        <p:spPr>
          <a:xfrm>
            <a:off x="2123728" y="6165304"/>
            <a:ext cx="720080" cy="400110"/>
          </a:xfrm>
          <a:prstGeom prst="rect">
            <a:avLst/>
          </a:prstGeom>
          <a:noFill/>
        </p:spPr>
        <p:txBody>
          <a:bodyPr wrap="square" rtlCol="0">
            <a:spAutoFit/>
          </a:bodyPr>
          <a:lstStyle/>
          <a:p>
            <a:r>
              <a:rPr lang="it-IT" sz="2000" dirty="0" smtClean="0"/>
              <a:t>(</a:t>
            </a:r>
            <a:r>
              <a:rPr lang="it-IT" sz="2000" dirty="0" smtClean="0">
                <a:hlinkClick r:id="rId5" action="ppaction://hlinkfile"/>
              </a:rPr>
              <a:t>link</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784976" cy="1508105"/>
          </a:xfrm>
          <a:prstGeom prst="rect">
            <a:avLst/>
          </a:prstGeom>
        </p:spPr>
        <p:txBody>
          <a:bodyPr wrap="square">
            <a:spAutoFit/>
          </a:bodyPr>
          <a:lstStyle/>
          <a:p>
            <a:r>
              <a:rPr lang="it-IT" sz="2000" b="1" dirty="0" smtClean="0"/>
              <a:t>4.3.3 </a:t>
            </a:r>
            <a:r>
              <a:rPr lang="it-IT" sz="2000" b="1" u="sng" dirty="0" smtClean="0"/>
              <a:t>Occidente</a:t>
            </a:r>
            <a:r>
              <a:rPr lang="it-IT" sz="2000" b="1" dirty="0" smtClean="0"/>
              <a:t>:</a:t>
            </a:r>
            <a:r>
              <a:rPr lang="it-IT" dirty="0" smtClean="0"/>
              <a:t> causa collaterale dell’eutrofizzazione e della caccia ai grandi predatori naturali come tonni e squali, in occidente dove le acque sono più inquinate e meno ossigenate e più calde si è sviluppato un problema imprevisto, ovvero la moltiplicazione smisurata dei Calamari di </a:t>
            </a:r>
            <a:r>
              <a:rPr lang="it-IT" dirty="0" err="1" smtClean="0"/>
              <a:t>Humboldt</a:t>
            </a:r>
            <a:r>
              <a:rPr lang="it-IT" dirty="0" smtClean="0"/>
              <a:t>. Predatori di branco molto intelligenti e estremamente aggressivi (attaccano anche i sub), stanno divorando tutto il pesce dei nostri oceani espandendosi a ritmi sovrannaturali.</a:t>
            </a:r>
            <a:endParaRPr lang="it-IT" dirty="0"/>
          </a:p>
        </p:txBody>
      </p:sp>
      <p:pic>
        <p:nvPicPr>
          <p:cNvPr id="5" name="Immagine 4" descr="calamari true.jpg"/>
          <p:cNvPicPr>
            <a:picLocks noChangeAspect="1"/>
          </p:cNvPicPr>
          <p:nvPr/>
        </p:nvPicPr>
        <p:blipFill>
          <a:blip r:embed="rId2" cstate="print"/>
          <a:stretch>
            <a:fillRect/>
          </a:stretch>
        </p:blipFill>
        <p:spPr>
          <a:xfrm>
            <a:off x="251521" y="1844824"/>
            <a:ext cx="2952328" cy="2036648"/>
          </a:xfrm>
          <a:prstGeom prst="rect">
            <a:avLst/>
          </a:prstGeom>
        </p:spPr>
      </p:pic>
      <p:pic>
        <p:nvPicPr>
          <p:cNvPr id="6" name="Immagine 5" descr="next.jpg"/>
          <p:cNvPicPr>
            <a:picLocks noChangeAspect="1"/>
          </p:cNvPicPr>
          <p:nvPr/>
        </p:nvPicPr>
        <p:blipFill>
          <a:blip r:embed="rId3" cstate="print"/>
          <a:stretch>
            <a:fillRect/>
          </a:stretch>
        </p:blipFill>
        <p:spPr>
          <a:xfrm>
            <a:off x="6156176" y="1844824"/>
            <a:ext cx="2567864" cy="4556252"/>
          </a:xfrm>
          <a:prstGeom prst="rect">
            <a:avLst/>
          </a:prstGeom>
        </p:spPr>
      </p:pic>
      <p:pic>
        <p:nvPicPr>
          <p:cNvPr id="7" name="Immagine 6" descr="first.jpg"/>
          <p:cNvPicPr>
            <a:picLocks noChangeAspect="1"/>
          </p:cNvPicPr>
          <p:nvPr/>
        </p:nvPicPr>
        <p:blipFill>
          <a:blip r:embed="rId4" cstate="print"/>
          <a:stretch>
            <a:fillRect/>
          </a:stretch>
        </p:blipFill>
        <p:spPr>
          <a:xfrm>
            <a:off x="3405607" y="1844824"/>
            <a:ext cx="2556734" cy="4536504"/>
          </a:xfrm>
          <a:prstGeom prst="rect">
            <a:avLst/>
          </a:prstGeom>
        </p:spPr>
      </p:pic>
      <p:pic>
        <p:nvPicPr>
          <p:cNvPr id="8" name="Immagine 7" descr="calamari.jpg"/>
          <p:cNvPicPr>
            <a:picLocks noChangeAspect="1"/>
          </p:cNvPicPr>
          <p:nvPr/>
        </p:nvPicPr>
        <p:blipFill>
          <a:blip r:embed="rId5" cstate="print"/>
          <a:stretch>
            <a:fillRect/>
          </a:stretch>
        </p:blipFill>
        <p:spPr>
          <a:xfrm>
            <a:off x="251520" y="4005064"/>
            <a:ext cx="2952328" cy="2376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755576" y="404664"/>
            <a:ext cx="7776864" cy="5976664"/>
          </a:xfrm>
        </p:spPr>
        <p:txBody>
          <a:bodyPr>
            <a:normAutofit fontScale="92500" lnSpcReduction="10000"/>
          </a:bodyPr>
          <a:lstStyle/>
          <a:p>
            <a:pPr algn="ctr">
              <a:buNone/>
            </a:pPr>
            <a:r>
              <a:rPr lang="it-IT" sz="3600" b="1" dirty="0" smtClean="0">
                <a:solidFill>
                  <a:schemeClr val="tx1">
                    <a:lumMod val="75000"/>
                  </a:schemeClr>
                </a:solidFill>
                <a:latin typeface="Cooper Black" pitchFamily="18" charset="0"/>
              </a:rPr>
              <a:t>Che argomenti verranno trattati?</a:t>
            </a:r>
          </a:p>
          <a:p>
            <a:pPr>
              <a:buNone/>
            </a:pPr>
            <a:endParaRPr lang="it-IT" sz="2800" b="1" dirty="0" smtClean="0">
              <a:solidFill>
                <a:schemeClr val="tx1">
                  <a:lumMod val="75000"/>
                </a:schemeClr>
              </a:solidFill>
            </a:endParaRPr>
          </a:p>
          <a:p>
            <a:pPr>
              <a:buFontTx/>
              <a:buChar char="-"/>
            </a:pPr>
            <a:r>
              <a:rPr lang="it-IT" sz="3000" dirty="0" smtClean="0">
                <a:solidFill>
                  <a:schemeClr val="tx1">
                    <a:lumMod val="75000"/>
                  </a:schemeClr>
                </a:solidFill>
                <a:latin typeface="Angsana New" pitchFamily="18" charset="-34"/>
                <a:cs typeface="Angsana New" pitchFamily="18" charset="-34"/>
              </a:rPr>
              <a:t>Introduzione: le maggiori fonti di inquinamento</a:t>
            </a:r>
          </a:p>
          <a:p>
            <a:pPr>
              <a:buFontTx/>
              <a:buChar char="-"/>
            </a:pPr>
            <a:r>
              <a:rPr lang="it-IT" sz="3000" dirty="0" smtClean="0">
                <a:solidFill>
                  <a:schemeClr val="tx1">
                    <a:lumMod val="75000"/>
                  </a:schemeClr>
                </a:solidFill>
                <a:latin typeface="Angsana New" pitchFamily="18" charset="-34"/>
                <a:cs typeface="Angsana New" pitchFamily="18" charset="-34"/>
              </a:rPr>
              <a:t>Perché l’alimentazione deve essere il punto di partenza?</a:t>
            </a:r>
          </a:p>
          <a:p>
            <a:pPr>
              <a:buFontTx/>
              <a:buChar char="-"/>
            </a:pPr>
            <a:r>
              <a:rPr lang="it-IT" sz="3000" dirty="0" smtClean="0">
                <a:solidFill>
                  <a:schemeClr val="tx1">
                    <a:lumMod val="75000"/>
                  </a:schemeClr>
                </a:solidFill>
                <a:latin typeface="Angsana New" pitchFamily="18" charset="-34"/>
                <a:cs typeface="Angsana New" pitchFamily="18" charset="-34"/>
              </a:rPr>
              <a:t>Impatto sul suolo della nostra alimentazione</a:t>
            </a:r>
          </a:p>
          <a:p>
            <a:pPr>
              <a:buFontTx/>
              <a:buChar char="-"/>
            </a:pPr>
            <a:r>
              <a:rPr lang="it-IT" sz="3000" dirty="0" smtClean="0">
                <a:solidFill>
                  <a:schemeClr val="tx1">
                    <a:lumMod val="75000"/>
                  </a:schemeClr>
                </a:solidFill>
                <a:latin typeface="Angsana New" pitchFamily="18" charset="-34"/>
                <a:cs typeface="Angsana New" pitchFamily="18" charset="-34"/>
              </a:rPr>
              <a:t>Impatto sulle acque della nostra alimentazione</a:t>
            </a:r>
          </a:p>
          <a:p>
            <a:pPr>
              <a:buFontTx/>
              <a:buChar char="-"/>
            </a:pPr>
            <a:r>
              <a:rPr lang="it-IT" sz="3000" dirty="0" smtClean="0">
                <a:solidFill>
                  <a:schemeClr val="tx1">
                    <a:lumMod val="75000"/>
                  </a:schemeClr>
                </a:solidFill>
                <a:latin typeface="Angsana New" pitchFamily="18" charset="-34"/>
                <a:cs typeface="Angsana New" pitchFamily="18" charset="-34"/>
              </a:rPr>
              <a:t>Impatto su aria e atmosfera della nostra alimentazione</a:t>
            </a:r>
          </a:p>
          <a:p>
            <a:pPr>
              <a:buFontTx/>
              <a:buChar char="-"/>
            </a:pPr>
            <a:r>
              <a:rPr lang="it-IT" sz="3000" dirty="0" smtClean="0">
                <a:solidFill>
                  <a:schemeClr val="tx1">
                    <a:lumMod val="75000"/>
                  </a:schemeClr>
                </a:solidFill>
                <a:latin typeface="Angsana New" pitchFamily="18" charset="-34"/>
                <a:cs typeface="Angsana New" pitchFamily="18" charset="-34"/>
              </a:rPr>
              <a:t>Fame nel mondo e i maggiori sprechi di cibo</a:t>
            </a:r>
          </a:p>
          <a:p>
            <a:pPr>
              <a:buFontTx/>
              <a:buChar char="-"/>
            </a:pPr>
            <a:r>
              <a:rPr lang="it-IT" sz="3000" dirty="0" smtClean="0">
                <a:solidFill>
                  <a:schemeClr val="tx1">
                    <a:lumMod val="75000"/>
                  </a:schemeClr>
                </a:solidFill>
                <a:latin typeface="Angsana New" pitchFamily="18" charset="-34"/>
                <a:cs typeface="Angsana New" pitchFamily="18" charset="-34"/>
              </a:rPr>
              <a:t>Vegetali ad impatto rilevante</a:t>
            </a:r>
          </a:p>
          <a:p>
            <a:pPr>
              <a:buFontTx/>
              <a:buChar char="-"/>
            </a:pPr>
            <a:r>
              <a:rPr lang="it-IT" sz="3000" dirty="0" smtClean="0">
                <a:solidFill>
                  <a:schemeClr val="tx1">
                    <a:lumMod val="75000"/>
                  </a:schemeClr>
                </a:solidFill>
                <a:latin typeface="Angsana New" pitchFamily="18" charset="-34"/>
                <a:cs typeface="Angsana New" pitchFamily="18" charset="-34"/>
              </a:rPr>
              <a:t>Multinazionali  un pericolo per il pianeta</a:t>
            </a:r>
          </a:p>
          <a:p>
            <a:pPr>
              <a:buFontTx/>
              <a:buChar char="-"/>
            </a:pPr>
            <a:r>
              <a:rPr lang="it-IT" sz="3000" dirty="0" smtClean="0">
                <a:solidFill>
                  <a:schemeClr val="tx1">
                    <a:lumMod val="75000"/>
                  </a:schemeClr>
                </a:solidFill>
                <a:latin typeface="Angsana New" pitchFamily="18" charset="-34"/>
                <a:cs typeface="Angsana New" pitchFamily="18" charset="-34"/>
              </a:rPr>
              <a:t>Come restare costantemente aggiornati</a:t>
            </a:r>
          </a:p>
          <a:p>
            <a:pPr>
              <a:buFontTx/>
              <a:buChar char="-"/>
            </a:pPr>
            <a:r>
              <a:rPr lang="it-IT" sz="3000" dirty="0" smtClean="0">
                <a:solidFill>
                  <a:schemeClr val="tx1">
                    <a:lumMod val="75000"/>
                  </a:schemeClr>
                </a:solidFill>
                <a:latin typeface="Angsana New" pitchFamily="18" charset="-34"/>
                <a:cs typeface="Angsana New" pitchFamily="18" charset="-34"/>
              </a:rPr>
              <a:t>Cosa possiamo fare?</a:t>
            </a:r>
          </a:p>
          <a:p>
            <a:pPr>
              <a:buFontTx/>
              <a:buChar char="-"/>
            </a:pPr>
            <a:endParaRPr lang="it-IT" sz="2800" dirty="0" smtClean="0"/>
          </a:p>
          <a:p>
            <a:pPr>
              <a:buFontTx/>
              <a:buChar char="-"/>
            </a:pP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755576" y="404664"/>
            <a:ext cx="7772400" cy="1008112"/>
          </a:xfrm>
        </p:spPr>
        <p:txBody>
          <a:bodyPr>
            <a:normAutofit fontScale="90000"/>
          </a:bodyPr>
          <a:lstStyle/>
          <a:p>
            <a:pPr algn="ctr"/>
            <a:r>
              <a:rPr lang="it-IT" dirty="0" smtClean="0">
                <a:latin typeface="Britannic Bold" pitchFamily="34" charset="0"/>
              </a:rPr>
              <a:t>5. Impatto sull’aria e sull’atmosfera della nostra alimentazione</a:t>
            </a:r>
            <a:endParaRPr lang="it-IT" dirty="0">
              <a:latin typeface="Britannic Bold" pitchFamily="34" charset="0"/>
            </a:endParaRPr>
          </a:p>
        </p:txBody>
      </p:sp>
      <p:sp>
        <p:nvSpPr>
          <p:cNvPr id="7" name="CasellaDiTesto 6"/>
          <p:cNvSpPr txBox="1"/>
          <p:nvPr/>
        </p:nvSpPr>
        <p:spPr>
          <a:xfrm>
            <a:off x="179512" y="1484784"/>
            <a:ext cx="8712968" cy="2308324"/>
          </a:xfrm>
          <a:prstGeom prst="rect">
            <a:avLst/>
          </a:prstGeom>
          <a:noFill/>
        </p:spPr>
        <p:txBody>
          <a:bodyPr wrap="square" rtlCol="0">
            <a:spAutoFit/>
          </a:bodyPr>
          <a:lstStyle/>
          <a:p>
            <a:r>
              <a:rPr lang="it-IT" dirty="0" smtClean="0"/>
              <a:t>Ogni allevamento intensivo al mondo ha limiti, decisi a livello spesso internazionale, di produzione metano e anidride carbonica. Non solo, ma le limitazioni stanno anche nei gas prodotti dalle deiezioni stagnanti e fermentanti degli animali. Come emerge da una quantità spaventosa di studi riportati su vari giornali scientifici, riviste di ambiente e clima, trasmissioni televisive, web e radio, circa il 51% dell’effetto serra è causato dall’inutile (oltre che dannoso per il nostro corpo) consumo di prodotti di origine animale (carne pesce latte latticini uova ecc..). </a:t>
            </a:r>
          </a:p>
          <a:p>
            <a:r>
              <a:rPr lang="it-IT" dirty="0" smtClean="0"/>
              <a:t>Ripercussioni sul clima sono quindi un ovvia conseguenza che tutti noi ogni giorno vediamo nel nostro mondo.</a:t>
            </a:r>
            <a:endParaRPr lang="it-IT" dirty="0"/>
          </a:p>
        </p:txBody>
      </p:sp>
      <p:pic>
        <p:nvPicPr>
          <p:cNvPr id="4" name="Immagine 3" descr="179166_4257526287384_2016140103_n.jpg"/>
          <p:cNvPicPr>
            <a:picLocks noChangeAspect="1"/>
          </p:cNvPicPr>
          <p:nvPr/>
        </p:nvPicPr>
        <p:blipFill>
          <a:blip r:embed="rId2" cstate="print"/>
          <a:stretch>
            <a:fillRect/>
          </a:stretch>
        </p:blipFill>
        <p:spPr>
          <a:xfrm>
            <a:off x="3851920" y="3501008"/>
            <a:ext cx="4988768" cy="3113795"/>
          </a:xfrm>
          <a:prstGeom prst="rect">
            <a:avLst/>
          </a:prstGeom>
        </p:spPr>
      </p:pic>
      <p:sp>
        <p:nvSpPr>
          <p:cNvPr id="8" name="CasellaDiTesto 7"/>
          <p:cNvSpPr txBox="1"/>
          <p:nvPr/>
        </p:nvSpPr>
        <p:spPr>
          <a:xfrm>
            <a:off x="3995936" y="4941168"/>
            <a:ext cx="864096" cy="646331"/>
          </a:xfrm>
          <a:prstGeom prst="rect">
            <a:avLst/>
          </a:prstGeom>
          <a:noFill/>
        </p:spPr>
        <p:txBody>
          <a:bodyPr wrap="square" rtlCol="0">
            <a:spAutoFit/>
          </a:bodyPr>
          <a:lstStyle/>
          <a:p>
            <a:r>
              <a:rPr lang="it-IT" dirty="0" smtClean="0"/>
              <a:t>(</a:t>
            </a:r>
            <a:r>
              <a:rPr lang="it-IT" dirty="0" smtClean="0">
                <a:hlinkClick r:id="rId3" action="ppaction://hlinkfile"/>
              </a:rPr>
              <a:t>zoom</a:t>
            </a:r>
            <a:r>
              <a:rPr lang="it-IT" dirty="0" smtClean="0"/>
              <a:t>)</a:t>
            </a:r>
          </a:p>
          <a:p>
            <a:r>
              <a:rPr lang="it-IT" dirty="0" smtClean="0"/>
              <a:t>(</a:t>
            </a:r>
            <a:r>
              <a:rPr lang="it-IT" dirty="0" smtClean="0">
                <a:hlinkClick r:id="rId4" action="ppaction://hlinkfile"/>
              </a:rPr>
              <a:t>zoom</a:t>
            </a:r>
            <a:r>
              <a:rPr lang="it-IT" dirty="0" smtClean="0"/>
              <a:t>)</a:t>
            </a:r>
            <a:endParaRPr lang="it-IT" dirty="0"/>
          </a:p>
        </p:txBody>
      </p:sp>
      <p:pic>
        <p:nvPicPr>
          <p:cNvPr id="9" name="Immagine 8" descr="392568_255595324548420_211328765641743_494409_1615224598_n.jpg"/>
          <p:cNvPicPr>
            <a:picLocks noChangeAspect="1"/>
          </p:cNvPicPr>
          <p:nvPr/>
        </p:nvPicPr>
        <p:blipFill>
          <a:blip r:embed="rId5" cstate="print"/>
          <a:stretch>
            <a:fillRect/>
          </a:stretch>
        </p:blipFill>
        <p:spPr>
          <a:xfrm>
            <a:off x="467544" y="3717032"/>
            <a:ext cx="3105210" cy="29402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755576" y="332656"/>
            <a:ext cx="7772400" cy="792088"/>
          </a:xfrm>
        </p:spPr>
        <p:txBody>
          <a:bodyPr>
            <a:normAutofit/>
          </a:bodyPr>
          <a:lstStyle/>
          <a:p>
            <a:pPr algn="ctr"/>
            <a:r>
              <a:rPr lang="it-IT" dirty="0" smtClean="0">
                <a:latin typeface="Britannic Bold" pitchFamily="34" charset="0"/>
              </a:rPr>
              <a:t>6. Fame nel mondo e sprechi</a:t>
            </a:r>
            <a:endParaRPr lang="it-IT" dirty="0">
              <a:latin typeface="Britannic Bold" pitchFamily="34" charset="0"/>
            </a:endParaRPr>
          </a:p>
        </p:txBody>
      </p:sp>
      <p:sp>
        <p:nvSpPr>
          <p:cNvPr id="7" name="CasellaDiTesto 6"/>
          <p:cNvSpPr txBox="1"/>
          <p:nvPr/>
        </p:nvSpPr>
        <p:spPr>
          <a:xfrm>
            <a:off x="323528" y="1196752"/>
            <a:ext cx="8640960" cy="5078313"/>
          </a:xfrm>
          <a:prstGeom prst="rect">
            <a:avLst/>
          </a:prstGeom>
          <a:noFill/>
        </p:spPr>
        <p:txBody>
          <a:bodyPr wrap="square" rtlCol="0">
            <a:spAutoFit/>
          </a:bodyPr>
          <a:lstStyle/>
          <a:p>
            <a:r>
              <a:rPr lang="it-IT" dirty="0" smtClean="0"/>
              <a:t>Quanto ci costa un kg di carne? E quanto costa esso all’intero pianeta produrre questo alimento? </a:t>
            </a:r>
          </a:p>
          <a:p>
            <a:r>
              <a:rPr lang="it-IT" dirty="0" smtClean="0"/>
              <a:t>Dai 4 fino ai 20 kg di cereali prodotti, per la precisione servono circa 17 kg di proteine vegetali </a:t>
            </a:r>
          </a:p>
          <a:p>
            <a:r>
              <a:rPr lang="it-IT" dirty="0" smtClean="0"/>
              <a:t>per produrre 1 kg di proteine animali e ben 15 000 litri di acqua potabile (di media, con picchi di 100 000 litri per kg di carne bovina)!! </a:t>
            </a:r>
          </a:p>
          <a:p>
            <a:r>
              <a:rPr lang="it-IT" dirty="0" smtClean="0"/>
              <a:t>Non solo, va quantificato a livello energetico lo spreco enorme che nei vari passaggi dalla </a:t>
            </a:r>
          </a:p>
          <a:p>
            <a:r>
              <a:rPr lang="it-IT" dirty="0" smtClean="0"/>
              <a:t>coltivazione alla trasformazione in cibo per animali e farine (</a:t>
            </a:r>
            <a:r>
              <a:rPr lang="it-IT" dirty="0" err="1" smtClean="0"/>
              <a:t>es</a:t>
            </a:r>
            <a:r>
              <a:rPr lang="it-IT" dirty="0" smtClean="0"/>
              <a:t> è il mais, l’alimento più utilizzato</a:t>
            </a:r>
          </a:p>
          <a:p>
            <a:r>
              <a:rPr lang="it-IT" dirty="0" smtClean="0"/>
              <a:t>al mondo per la nutrizione di animali da carne) fino al trasporto all’animale, l’allevamento e la </a:t>
            </a:r>
          </a:p>
          <a:p>
            <a:r>
              <a:rPr lang="it-IT" dirty="0" smtClean="0"/>
              <a:t>macellazione dello stesso oltre che il trasporto a fornitori, venditori, imballatori </a:t>
            </a:r>
            <a:r>
              <a:rPr lang="it-IT" dirty="0" err="1" smtClean="0"/>
              <a:t>ecc…</a:t>
            </a:r>
            <a:r>
              <a:rPr lang="it-IT" dirty="0" smtClean="0"/>
              <a:t>. fino al </a:t>
            </a:r>
          </a:p>
          <a:p>
            <a:r>
              <a:rPr lang="it-IT" dirty="0" smtClean="0"/>
              <a:t>cliente finale. </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t/>
            </a:r>
            <a:br>
              <a:rPr lang="it-IT" dirty="0" smtClean="0"/>
            </a:br>
            <a:endParaRPr lang="it-IT" dirty="0" smtClean="0"/>
          </a:p>
        </p:txBody>
      </p:sp>
      <p:pic>
        <p:nvPicPr>
          <p:cNvPr id="8" name="Immagine 7" descr="41574_9960606750_7998967_n.jpg"/>
          <p:cNvPicPr>
            <a:picLocks noChangeAspect="1"/>
          </p:cNvPicPr>
          <p:nvPr/>
        </p:nvPicPr>
        <p:blipFill>
          <a:blip r:embed="rId2" cstate="print"/>
          <a:stretch>
            <a:fillRect/>
          </a:stretch>
        </p:blipFill>
        <p:spPr>
          <a:xfrm>
            <a:off x="4788024" y="3789040"/>
            <a:ext cx="3600400" cy="2808312"/>
          </a:xfrm>
          <a:prstGeom prst="rect">
            <a:avLst/>
          </a:prstGeom>
        </p:spPr>
      </p:pic>
      <p:pic>
        <p:nvPicPr>
          <p:cNvPr id="9" name="Immagine 8" descr="387038_456307984413628_1290374937_n.jpg"/>
          <p:cNvPicPr>
            <a:picLocks noChangeAspect="1"/>
          </p:cNvPicPr>
          <p:nvPr/>
        </p:nvPicPr>
        <p:blipFill>
          <a:blip r:embed="rId3" cstate="print"/>
          <a:stretch>
            <a:fillRect/>
          </a:stretch>
        </p:blipFill>
        <p:spPr>
          <a:xfrm>
            <a:off x="827584" y="3789040"/>
            <a:ext cx="3089021" cy="2803886"/>
          </a:xfrm>
          <a:prstGeom prst="rect">
            <a:avLst/>
          </a:prstGeom>
        </p:spPr>
      </p:pic>
      <p:sp>
        <p:nvSpPr>
          <p:cNvPr id="10" name="Freccia a destra 9"/>
          <p:cNvSpPr/>
          <p:nvPr/>
        </p:nvSpPr>
        <p:spPr>
          <a:xfrm>
            <a:off x="4067944" y="4653136"/>
            <a:ext cx="57606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88639"/>
            <a:ext cx="8784976" cy="7663636"/>
          </a:xfrm>
          <a:prstGeom prst="rect">
            <a:avLst/>
          </a:prstGeom>
          <a:noFill/>
        </p:spPr>
        <p:txBody>
          <a:bodyPr wrap="square" rtlCol="0">
            <a:spAutoFit/>
          </a:bodyPr>
          <a:lstStyle/>
          <a:p>
            <a:r>
              <a:rPr lang="it-IT" sz="2000" dirty="0" smtClean="0"/>
              <a:t>Analizzeremo ora 3 grandi sprechi ricollegabili direttamente alla fame nel mondo: spreco di cibo, di acqua potabile e spreco energetico.</a:t>
            </a:r>
          </a:p>
          <a:p>
            <a:endParaRPr lang="it-IT" dirty="0" smtClean="0"/>
          </a:p>
          <a:p>
            <a:r>
              <a:rPr lang="it-IT" sz="2600" b="1" dirty="0" smtClean="0"/>
              <a:t>6.1 La fame nel mondo: CIBO</a:t>
            </a:r>
          </a:p>
          <a:p>
            <a:r>
              <a:rPr lang="it-IT" dirty="0" smtClean="0"/>
              <a:t>840 milioni di esseri umani, soprattutto bambini (e quasi tutti nel sud [???] del mondo), soffrono di denutrizione cronica. Ma,com’è noto, la fame nel mondo non è un problema causato dalla mancanza di cibo prodotto, ma da una sua distribuzione non omogenea e soprattutto dagli sprechi enormi: 36dei </a:t>
            </a:r>
          </a:p>
          <a:p>
            <a:r>
              <a:rPr lang="it-IT" dirty="0" smtClean="0"/>
              <a:t>40 paesi più poveri del mondo esportano cibo verso USA ed Europa.Un esempio che rende l’idea è l’Etiopia che anche durante la sua peggiore carestia, produceva semi oleosi che esportava per il consumo animale. </a:t>
            </a:r>
          </a:p>
          <a:p>
            <a:r>
              <a:rPr lang="it-IT" dirty="0" smtClean="0"/>
              <a:t>Il Brasile conta 16 milioni di persone malnutrite ed esporta 16 milioni di tonnellate di soia per mangimi animali, 1000 kg di soia l’anno per ogni individuo malnutrito! </a:t>
            </a:r>
          </a:p>
          <a:p>
            <a:r>
              <a:rPr lang="it-IT" dirty="0" smtClean="0"/>
              <a:t>La Colombia dispone di 45 milioni di ettari </a:t>
            </a:r>
          </a:p>
          <a:p>
            <a:r>
              <a:rPr lang="it-IT" dirty="0" smtClean="0"/>
              <a:t>coltivabili: solo 5 milioni sono coltivabili per </a:t>
            </a:r>
          </a:p>
          <a:p>
            <a:r>
              <a:rPr lang="it-IT" dirty="0" smtClean="0"/>
              <a:t>produrre cibo per la popolazione, 40 milioni </a:t>
            </a:r>
          </a:p>
          <a:p>
            <a:r>
              <a:rPr lang="it-IT" dirty="0" smtClean="0"/>
              <a:t>sono latifondi lasciati a pascolo per la </a:t>
            </a:r>
          </a:p>
          <a:p>
            <a:r>
              <a:rPr lang="it-IT" dirty="0" smtClean="0"/>
              <a:t>Produzione di carne e derivati.</a:t>
            </a:r>
          </a:p>
          <a:p>
            <a:r>
              <a:rPr lang="it-IT" dirty="0" smtClean="0"/>
              <a:t>In Messico milioni di persone soffrono di </a:t>
            </a:r>
          </a:p>
          <a:p>
            <a:r>
              <a:rPr lang="it-IT" dirty="0" smtClean="0"/>
              <a:t>denutrizione cronica. Nel 1960 il bestiame </a:t>
            </a:r>
          </a:p>
          <a:p>
            <a:r>
              <a:rPr lang="it-IT" dirty="0" smtClean="0"/>
              <a:t>consumava il 5% dei cereali prodotti, mentre </a:t>
            </a:r>
          </a:p>
          <a:p>
            <a:r>
              <a:rPr lang="it-IT" dirty="0" smtClean="0"/>
              <a:t>nel 2003 il 45%. Allo stesso modo per l’Egitto </a:t>
            </a:r>
          </a:p>
          <a:p>
            <a:r>
              <a:rPr lang="it-IT" dirty="0" smtClean="0"/>
              <a:t>si è passati dal 3% al 31%, per la Cina dall’8% </a:t>
            </a:r>
          </a:p>
          <a:p>
            <a:r>
              <a:rPr lang="it-IT" dirty="0" smtClean="0"/>
              <a:t>al 28%.</a:t>
            </a:r>
          </a:p>
          <a:p>
            <a:endParaRPr lang="it-IT" dirty="0" smtClean="0"/>
          </a:p>
          <a:p>
            <a:endParaRPr lang="it-IT" dirty="0" smtClean="0"/>
          </a:p>
          <a:p>
            <a:endParaRPr lang="it-IT" dirty="0" smtClean="0"/>
          </a:p>
        </p:txBody>
      </p:sp>
      <p:pic>
        <p:nvPicPr>
          <p:cNvPr id="5" name="Immagine 4" descr="fig_1.jpg"/>
          <p:cNvPicPr>
            <a:picLocks noChangeAspect="1"/>
          </p:cNvPicPr>
          <p:nvPr/>
        </p:nvPicPr>
        <p:blipFill>
          <a:blip r:embed="rId2" cstate="print"/>
          <a:stretch>
            <a:fillRect/>
          </a:stretch>
        </p:blipFill>
        <p:spPr>
          <a:xfrm>
            <a:off x="4211960" y="3717032"/>
            <a:ext cx="4702228" cy="296912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1"/>
            <a:ext cx="8892480" cy="2431435"/>
          </a:xfrm>
          <a:prstGeom prst="rect">
            <a:avLst/>
          </a:prstGeom>
        </p:spPr>
        <p:txBody>
          <a:bodyPr wrap="square">
            <a:spAutoFit/>
          </a:bodyPr>
          <a:lstStyle/>
          <a:p>
            <a:r>
              <a:rPr lang="it-IT" sz="2600" b="1" dirty="0" smtClean="0"/>
              <a:t>6.2 La fame nel mondo: ACQUA</a:t>
            </a:r>
          </a:p>
          <a:p>
            <a:r>
              <a:rPr lang="it-IT" dirty="0" smtClean="0"/>
              <a:t>Il 70% dell’acqua utilizzata sul pianeta è consumato dalla zootecnia e dall’agricoltura. Dobbiamo sommare infatti l’acqua impiegata nelle coltivazioni che avvengono in gran</a:t>
            </a:r>
          </a:p>
          <a:p>
            <a:r>
              <a:rPr lang="it-IT" dirty="0" smtClean="0"/>
              <a:t>parte su terre irrigate, l’acqua necessaria ad abbeverare gli animali e l’acqua per pulire le stalle. Una vacca da latte beve 200 litri di acqua al giorno, 50 litri un bovino o un </a:t>
            </a:r>
          </a:p>
          <a:p>
            <a:r>
              <a:rPr lang="it-IT" dirty="0" smtClean="0"/>
              <a:t>cavallo, 20 litri un maiale e circa 10 una pecora.</a:t>
            </a:r>
          </a:p>
          <a:p>
            <a:r>
              <a:rPr lang="it-IT" dirty="0" smtClean="0"/>
              <a:t>Per dare un idea, mentre per produrre 1kg di patate servono circa 500 litri di acqua, per 1 kg di manzo ne servono circa 100 000 litri. </a:t>
            </a:r>
          </a:p>
        </p:txBody>
      </p:sp>
      <p:pic>
        <p:nvPicPr>
          <p:cNvPr id="7" name="Immagine 6" descr="clip_image018.gif"/>
          <p:cNvPicPr>
            <a:picLocks noChangeAspect="1"/>
          </p:cNvPicPr>
          <p:nvPr/>
        </p:nvPicPr>
        <p:blipFill>
          <a:blip r:embed="rId2" cstate="print"/>
          <a:stretch>
            <a:fillRect/>
          </a:stretch>
        </p:blipFill>
        <p:spPr>
          <a:xfrm>
            <a:off x="467544" y="2636912"/>
            <a:ext cx="7971624" cy="3312368"/>
          </a:xfrm>
          <a:prstGeom prst="rect">
            <a:avLst/>
          </a:prstGeom>
        </p:spPr>
      </p:pic>
      <p:sp>
        <p:nvSpPr>
          <p:cNvPr id="8" name="CasellaDiTesto 7"/>
          <p:cNvSpPr txBox="1"/>
          <p:nvPr/>
        </p:nvSpPr>
        <p:spPr>
          <a:xfrm>
            <a:off x="3995936" y="6093296"/>
            <a:ext cx="720080" cy="400110"/>
          </a:xfrm>
          <a:prstGeom prst="rect">
            <a:avLst/>
          </a:prstGeom>
          <a:noFill/>
        </p:spPr>
        <p:txBody>
          <a:bodyPr wrap="square" rtlCol="0">
            <a:spAutoFit/>
          </a:bodyPr>
          <a:lstStyle/>
          <a:p>
            <a:r>
              <a:rPr lang="it-IT" sz="2000" dirty="0" smtClean="0"/>
              <a:t>(</a:t>
            </a:r>
            <a:r>
              <a:rPr lang="it-IT" sz="2000" dirty="0" smtClean="0">
                <a:hlinkClick r:id="rId3" action="ppaction://hlinkfile"/>
              </a:rPr>
              <a:t>link</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88640"/>
            <a:ext cx="8640960" cy="2708434"/>
          </a:xfrm>
          <a:prstGeom prst="rect">
            <a:avLst/>
          </a:prstGeom>
          <a:noFill/>
        </p:spPr>
        <p:txBody>
          <a:bodyPr wrap="square" rtlCol="0">
            <a:spAutoFit/>
          </a:bodyPr>
          <a:lstStyle/>
          <a:p>
            <a:r>
              <a:rPr lang="it-IT" sz="2600" b="1" dirty="0" smtClean="0"/>
              <a:t>6.3 Sprechi energetici</a:t>
            </a:r>
            <a:r>
              <a:rPr lang="it-IT" dirty="0" smtClean="0"/>
              <a:t/>
            </a:r>
            <a:br>
              <a:rPr lang="it-IT" dirty="0" smtClean="0"/>
            </a:br>
            <a:r>
              <a:rPr lang="it-IT" dirty="0" smtClean="0"/>
              <a:t>Anche l’energia fossile necessaria per la produzione di cibi animali è di gran lunga maggiore di quella necessaria per la produzione degli stessi nutrienti da fonti vegetali. </a:t>
            </a:r>
          </a:p>
          <a:p>
            <a:r>
              <a:rPr lang="it-IT" dirty="0" smtClean="0"/>
              <a:t>Le calorie di combustibile fossile spese per produrre 1 caloria di proteine del grano solo pari a </a:t>
            </a:r>
            <a:r>
              <a:rPr lang="it-IT" dirty="0" err="1" smtClean="0"/>
              <a:t>2,2.Per</a:t>
            </a:r>
            <a:r>
              <a:rPr lang="it-IT" dirty="0" smtClean="0"/>
              <a:t> i cibi animali ne servono molte di più, in media 25, ma in particolare 40 per la carne bovina, 39 per le uova, 14 per il latte, 14 per la carne di maiale. Per ogni caloria ingerita da un occidentale medio servono 9,8 calorie di carburante fossile, quindi come se in un anno un Americano o un Europeo </a:t>
            </a:r>
          </a:p>
          <a:p>
            <a:r>
              <a:rPr lang="it-IT" dirty="0" smtClean="0"/>
              <a:t>mangiassero 13 barili di petrolio!</a:t>
            </a:r>
          </a:p>
          <a:p>
            <a:endParaRPr lang="it-IT" dirty="0" smtClean="0"/>
          </a:p>
        </p:txBody>
      </p:sp>
      <p:pic>
        <p:nvPicPr>
          <p:cNvPr id="5" name="Immagine 4" descr="spreco 2.jpg"/>
          <p:cNvPicPr>
            <a:picLocks noChangeAspect="1"/>
          </p:cNvPicPr>
          <p:nvPr/>
        </p:nvPicPr>
        <p:blipFill>
          <a:blip r:embed="rId2" cstate="print"/>
          <a:stretch>
            <a:fillRect/>
          </a:stretch>
        </p:blipFill>
        <p:spPr>
          <a:xfrm>
            <a:off x="5364088" y="2575297"/>
            <a:ext cx="2927970" cy="4044824"/>
          </a:xfrm>
          <a:prstGeom prst="rect">
            <a:avLst/>
          </a:prstGeom>
        </p:spPr>
      </p:pic>
      <p:pic>
        <p:nvPicPr>
          <p:cNvPr id="6" name="Immagine 5" descr="spreco.jpg"/>
          <p:cNvPicPr>
            <a:picLocks noChangeAspect="1"/>
          </p:cNvPicPr>
          <p:nvPr/>
        </p:nvPicPr>
        <p:blipFill>
          <a:blip r:embed="rId3" cstate="print"/>
          <a:stretch>
            <a:fillRect/>
          </a:stretch>
        </p:blipFill>
        <p:spPr>
          <a:xfrm>
            <a:off x="755576" y="2852936"/>
            <a:ext cx="3525292" cy="35252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260649"/>
            <a:ext cx="8964488" cy="6032421"/>
          </a:xfrm>
          <a:prstGeom prst="rect">
            <a:avLst/>
          </a:prstGeom>
          <a:noFill/>
        </p:spPr>
        <p:txBody>
          <a:bodyPr wrap="square" rtlCol="0">
            <a:spAutoFit/>
          </a:bodyPr>
          <a:lstStyle/>
          <a:p>
            <a:r>
              <a:rPr lang="it-IT" sz="2600" b="1" dirty="0" smtClean="0"/>
              <a:t>6.4 Facciamo qualche conto:</a:t>
            </a:r>
          </a:p>
          <a:p>
            <a:r>
              <a:rPr lang="it-IT" dirty="0" smtClean="0"/>
              <a:t>I 2/3 delle terre fertili del pianeta sono usati per coltivare cereali e legumi PER ANIMALI.</a:t>
            </a:r>
          </a:p>
          <a:p>
            <a:r>
              <a:rPr lang="it-IT" dirty="0" smtClean="0"/>
              <a:t>Il 77% dei cereali in Europa è destinato non al consumo umano, ma ai mangimi per animali. Negli Usa, l’87%. </a:t>
            </a:r>
          </a:p>
          <a:p>
            <a:r>
              <a:rPr lang="it-IT" dirty="0" smtClean="0"/>
              <a:t>Su scala mondiale, il 90% della soia e la metà dei cereali prodotti globalmente sono destinati a nutrire gli animali anziché gli esseri umani.</a:t>
            </a:r>
            <a:br>
              <a:rPr lang="it-IT" dirty="0" smtClean="0"/>
            </a:br>
            <a:r>
              <a:rPr lang="it-IT" dirty="0" smtClean="0"/>
              <a:t> L’Europa è in grado di produrre abbastanza vegetali da nutrire </a:t>
            </a:r>
          </a:p>
          <a:p>
            <a:r>
              <a:rPr lang="it-IT" dirty="0" smtClean="0"/>
              <a:t>tutti i suoi abitanti, ma non i suoi animali. Solo il 20% delle </a:t>
            </a:r>
          </a:p>
          <a:p>
            <a:r>
              <a:rPr lang="it-IT" dirty="0" smtClean="0"/>
              <a:t>proteine vegetali destinati agli animali d’allevamento proviene </a:t>
            </a:r>
          </a:p>
          <a:p>
            <a:r>
              <a:rPr lang="it-IT" dirty="0" smtClean="0"/>
              <a:t>dall’interno, il resto viene importato dai paesi del sud del </a:t>
            </a:r>
          </a:p>
          <a:p>
            <a:r>
              <a:rPr lang="it-IT" dirty="0" smtClean="0"/>
              <a:t>mondo impoverendoli ulteriormente e sfruttando le loro </a:t>
            </a:r>
          </a:p>
          <a:p>
            <a:r>
              <a:rPr lang="it-IT" dirty="0" smtClean="0"/>
              <a:t>risorse ambientali. </a:t>
            </a:r>
          </a:p>
          <a:p>
            <a:r>
              <a:rPr lang="it-IT" dirty="0" smtClean="0"/>
              <a:t>Se tutti sulla terra adottassero un modello di consumo come </a:t>
            </a:r>
          </a:p>
          <a:p>
            <a:r>
              <a:rPr lang="it-IT" dirty="0" smtClean="0"/>
              <a:t>quello del primo mondo, il pianeta non reggerebbe, </a:t>
            </a:r>
          </a:p>
          <a:p>
            <a:r>
              <a:rPr lang="it-IT" dirty="0" smtClean="0"/>
              <a:t>servirebbero circa 3 pianeti come la terra per nutrire tutti, al </a:t>
            </a:r>
          </a:p>
          <a:p>
            <a:r>
              <a:rPr lang="it-IT" dirty="0" smtClean="0"/>
              <a:t>contrario se tutti seguissimo il modello alimentare del popolo </a:t>
            </a:r>
          </a:p>
          <a:p>
            <a:r>
              <a:rPr lang="it-IT" dirty="0" smtClean="0"/>
              <a:t>indiano potremmo nutrire almeno 11 miliardi di persone non </a:t>
            </a:r>
          </a:p>
          <a:p>
            <a:r>
              <a:rPr lang="it-IT" dirty="0" smtClean="0"/>
              <a:t>sfruttando nemmeno come ora la terra ma con coltivazioni </a:t>
            </a:r>
          </a:p>
          <a:p>
            <a:r>
              <a:rPr lang="it-IT" dirty="0" smtClean="0"/>
              <a:t>biologiche e rispettose dell’ ambiente. </a:t>
            </a:r>
          </a:p>
          <a:p>
            <a:endParaRPr lang="it-IT" dirty="0" smtClean="0"/>
          </a:p>
          <a:p>
            <a:endParaRPr lang="it-IT" dirty="0"/>
          </a:p>
        </p:txBody>
      </p:sp>
      <p:pic>
        <p:nvPicPr>
          <p:cNvPr id="5" name="Immagine 4" descr="247758_468170549894038_1512073242_n.jpg"/>
          <p:cNvPicPr>
            <a:picLocks noChangeAspect="1"/>
          </p:cNvPicPr>
          <p:nvPr/>
        </p:nvPicPr>
        <p:blipFill>
          <a:blip r:embed="rId2" cstate="print"/>
          <a:stretch>
            <a:fillRect/>
          </a:stretch>
        </p:blipFill>
        <p:spPr>
          <a:xfrm>
            <a:off x="5508104" y="2204864"/>
            <a:ext cx="3238822" cy="440015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2308324"/>
          </a:xfrm>
          <a:prstGeom prst="rect">
            <a:avLst/>
          </a:prstGeom>
        </p:spPr>
        <p:txBody>
          <a:bodyPr wrap="square">
            <a:spAutoFit/>
          </a:bodyPr>
          <a:lstStyle/>
          <a:p>
            <a:r>
              <a:rPr lang="it-IT" dirty="0" smtClean="0"/>
              <a:t>L’economista </a:t>
            </a:r>
            <a:r>
              <a:rPr lang="it-IT" dirty="0" err="1" smtClean="0"/>
              <a:t>Frances</a:t>
            </a:r>
            <a:r>
              <a:rPr lang="it-IT" dirty="0" smtClean="0"/>
              <a:t> Moore </a:t>
            </a:r>
            <a:r>
              <a:rPr lang="it-IT" dirty="0" err="1" smtClean="0"/>
              <a:t>Lappé</a:t>
            </a:r>
            <a:r>
              <a:rPr lang="it-IT" dirty="0" smtClean="0"/>
              <a:t> ha calcolato che in un anno, nei soli Stati Uniti, sono state prodotte 145 milioni di tonnellate di cereali e soia. Per contro, sono stati ricavati 21 milioni di tonnellate di carne, latte e uova. Facendo una rapida differenza si ottengono 124 milioni di tonnellate di cibo SPRECATO: questo cibo avrebbe assicurato un pasto completo al giorno a tutti gli abitanti della terra con il solo spreco degli USA. </a:t>
            </a:r>
          </a:p>
          <a:p>
            <a:r>
              <a:rPr lang="it-IT" dirty="0" smtClean="0"/>
              <a:t>Se consideriamo le proteine anziché le calorie: un ettaro di terra destinata ad allevamento bovino produce in un anno 66kg di proteine. Destinando lo stesso terreno alla coltivazione della soia otterremmo nello stesso tempo 1848 kg di proteine, cioè 28 volte di più.</a:t>
            </a:r>
          </a:p>
        </p:txBody>
      </p:sp>
      <p:pic>
        <p:nvPicPr>
          <p:cNvPr id="5" name="Immagine 4" descr="cartellone 1.jpg"/>
          <p:cNvPicPr>
            <a:picLocks noChangeAspect="1"/>
          </p:cNvPicPr>
          <p:nvPr/>
        </p:nvPicPr>
        <p:blipFill>
          <a:blip r:embed="rId2" cstate="print"/>
          <a:stretch>
            <a:fillRect/>
          </a:stretch>
        </p:blipFill>
        <p:spPr>
          <a:xfrm>
            <a:off x="467544" y="2708919"/>
            <a:ext cx="8136904" cy="370933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755576" y="332656"/>
            <a:ext cx="7772400" cy="792088"/>
          </a:xfrm>
        </p:spPr>
        <p:txBody>
          <a:bodyPr>
            <a:normAutofit/>
          </a:bodyPr>
          <a:lstStyle/>
          <a:p>
            <a:pPr algn="ctr"/>
            <a:r>
              <a:rPr lang="it-IT" dirty="0" smtClean="0">
                <a:latin typeface="Britannic Bold" pitchFamily="34" charset="0"/>
              </a:rPr>
              <a:t>6. Vegetali a impatto rilevante</a:t>
            </a:r>
            <a:endParaRPr lang="it-IT" dirty="0">
              <a:latin typeface="Britannic Bold" pitchFamily="34" charset="0"/>
            </a:endParaRPr>
          </a:p>
        </p:txBody>
      </p:sp>
      <p:sp>
        <p:nvSpPr>
          <p:cNvPr id="5" name="CasellaDiTesto 4"/>
          <p:cNvSpPr txBox="1"/>
          <p:nvPr/>
        </p:nvSpPr>
        <p:spPr>
          <a:xfrm>
            <a:off x="323528" y="1196752"/>
            <a:ext cx="8640960" cy="2585323"/>
          </a:xfrm>
          <a:prstGeom prst="rect">
            <a:avLst/>
          </a:prstGeom>
          <a:noFill/>
        </p:spPr>
        <p:txBody>
          <a:bodyPr wrap="square" rtlCol="0">
            <a:spAutoFit/>
          </a:bodyPr>
          <a:lstStyle/>
          <a:p>
            <a:pPr fontAlgn="base"/>
            <a:r>
              <a:rPr lang="it-IT" dirty="0" smtClean="0"/>
              <a:t>Premessa:  le coltivazioni di per se sono inquinanti a livelli preoccupanti solo se il nostro (inteso come società) fabbisogno di prodotti vegetali è esorbitante e ci obbliga a ricorrere all’intensivo, come ad esempio ora, mentre con un basso fabbisogno, sono l’unica vera fonte ecosostenibile di cibo. È inoltre ormai dimostrato che i vegetali assorbono inquinamento e spesso si usano negli appartamenti di città proprio per questo (con le dovute precauzioni per il processo inverso di respirazione notturno).</a:t>
            </a:r>
            <a:br>
              <a:rPr lang="it-IT" dirty="0" smtClean="0"/>
            </a:br>
            <a:r>
              <a:rPr lang="it-IT" dirty="0" smtClean="0"/>
              <a:t/>
            </a:r>
            <a:br>
              <a:rPr lang="it-IT" dirty="0" smtClean="0"/>
            </a:br>
            <a:r>
              <a:rPr lang="it-IT" dirty="0" smtClean="0"/>
              <a:t>Successivamente quindi all’analisi fatta fin’ora sull’impatto delle coltivazioni, rimangono 2 temi veramente importanti da analizzare: l’olio di palma e i biocarburanti vegetali.</a:t>
            </a:r>
          </a:p>
          <a:p>
            <a:pPr fontAlgn="base"/>
            <a:endParaRPr lang="it-IT" dirty="0" smtClean="0"/>
          </a:p>
        </p:txBody>
      </p:sp>
      <p:pic>
        <p:nvPicPr>
          <p:cNvPr id="7" name="Immagine 6" descr="Puoi dire stop all'olio di palma-anteprima-600x322-666260.jpg"/>
          <p:cNvPicPr>
            <a:picLocks noChangeAspect="1"/>
          </p:cNvPicPr>
          <p:nvPr/>
        </p:nvPicPr>
        <p:blipFill>
          <a:blip r:embed="rId2" cstate="print"/>
          <a:stretch>
            <a:fillRect/>
          </a:stretch>
        </p:blipFill>
        <p:spPr>
          <a:xfrm>
            <a:off x="395536" y="3717032"/>
            <a:ext cx="4016347" cy="2808312"/>
          </a:xfrm>
          <a:prstGeom prst="rect">
            <a:avLst/>
          </a:prstGeom>
        </p:spPr>
      </p:pic>
      <p:pic>
        <p:nvPicPr>
          <p:cNvPr id="8" name="Immagine 7" descr="247965_204231309621298_4403554_n.jpg"/>
          <p:cNvPicPr>
            <a:picLocks noChangeAspect="1"/>
          </p:cNvPicPr>
          <p:nvPr/>
        </p:nvPicPr>
        <p:blipFill>
          <a:blip r:embed="rId3" cstate="print"/>
          <a:stretch>
            <a:fillRect/>
          </a:stretch>
        </p:blipFill>
        <p:spPr>
          <a:xfrm>
            <a:off x="4572000" y="3717031"/>
            <a:ext cx="4248472" cy="28323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260648"/>
            <a:ext cx="8640960" cy="6597352"/>
          </a:xfrm>
        </p:spPr>
        <p:txBody>
          <a:bodyPr>
            <a:normAutofit fontScale="70000" lnSpcReduction="20000"/>
          </a:bodyPr>
          <a:lstStyle/>
          <a:p>
            <a:pPr marL="3175" indent="-3175" fontAlgn="base">
              <a:buNone/>
            </a:pPr>
            <a:r>
              <a:rPr lang="it-IT" dirty="0" smtClean="0"/>
              <a:t/>
            </a:r>
            <a:br>
              <a:rPr lang="it-IT" dirty="0" smtClean="0"/>
            </a:br>
            <a:r>
              <a:rPr lang="it-IT" sz="3700" b="1" dirty="0" smtClean="0"/>
              <a:t>6.1 Olio di palma</a:t>
            </a:r>
            <a:r>
              <a:rPr lang="it-IT" dirty="0" smtClean="0"/>
              <a:t/>
            </a:r>
            <a:br>
              <a:rPr lang="it-IT" dirty="0" smtClean="0"/>
            </a:br>
            <a:r>
              <a:rPr lang="it-IT" dirty="0" smtClean="0"/>
              <a:t/>
            </a:r>
            <a:br>
              <a:rPr lang="it-IT" dirty="0" smtClean="0"/>
            </a:br>
            <a:r>
              <a:rPr lang="it-IT" dirty="0" smtClean="0"/>
              <a:t>L'olio di palma è il più prodotto al mondo e costa un po' meno degli altri oli, ma ha due fortissime negatività:</a:t>
            </a:r>
          </a:p>
          <a:p>
            <a:pPr marL="3175" indent="-3175" fontAlgn="base">
              <a:buNone/>
            </a:pPr>
            <a:r>
              <a:rPr lang="it-IT" dirty="0" smtClean="0"/>
              <a:t>- Nuoce alla salute, visto che contiene il 49,3% di grassi saturi; l'olio di </a:t>
            </a:r>
            <a:r>
              <a:rPr lang="it-IT" dirty="0" err="1" smtClean="0"/>
              <a:t>pamisto</a:t>
            </a:r>
            <a:r>
              <a:rPr lang="it-IT" dirty="0" smtClean="0"/>
              <a:t>, cioè del seme, arriva fino all'81%!</a:t>
            </a:r>
          </a:p>
          <a:p>
            <a:pPr marL="3175" indent="-3175" fontAlgn="base">
              <a:buNone/>
            </a:pPr>
            <a:r>
              <a:rPr lang="it-IT" dirty="0" smtClean="0"/>
              <a:t>- Nuoce all'ambiente visto che è uno dei principali motori di deforestazione in Asia orientale.</a:t>
            </a:r>
          </a:p>
          <a:p>
            <a:pPr marL="3175" indent="-3175" fontAlgn="base">
              <a:buNone/>
            </a:pPr>
            <a:r>
              <a:rPr lang="it-IT" dirty="0" smtClean="0"/>
              <a:t/>
            </a:r>
            <a:br>
              <a:rPr lang="it-IT" dirty="0" smtClean="0"/>
            </a:br>
            <a:r>
              <a:rPr lang="it-IT" dirty="0" smtClean="0"/>
              <a:t>Per fare l’olio di palma, vengono infatti distrutte enormi quantità di foresta pluviale dell’Indonesia e della Malesia, e di conseguenza la vita delle popolazioni indigene, l’habitat naturale degli orango tanghi e l’aria di tutti. È un olio che purtroppo si trova dovunque, dai biscotti ai biocarburanti, ai cosmetici, inoltre interi container devono essere trasportati per tratte infinite per arrivare fino a qui.</a:t>
            </a:r>
          </a:p>
          <a:p>
            <a:pPr marL="3175" indent="-3175">
              <a:buNone/>
            </a:pPr>
            <a:r>
              <a:rPr lang="it-IT" dirty="0" smtClean="0"/>
              <a:t>Mangiando ogni mattina a colazione una razione di 5 biscotti con olio di palma (quasi tutte le grandi marche lo hanno tra gli ingredienti indicato come "oli vegetali" o "grassi vegetali") si utilizzano 17 </a:t>
            </a:r>
            <a:r>
              <a:rPr lang="it-IT" dirty="0" err="1" smtClean="0"/>
              <a:t>m²</a:t>
            </a:r>
            <a:r>
              <a:rPr lang="it-IT" dirty="0" smtClean="0"/>
              <a:t> di piantagione di palme,</a:t>
            </a:r>
          </a:p>
          <a:p>
            <a:pPr marL="3175" indent="-3175">
              <a:buNone/>
            </a:pPr>
            <a:r>
              <a:rPr lang="it-IT" dirty="0" smtClean="0"/>
              <a:t>La resa dell'olio di palma è di 2,82 t/ha=0,282 kg/</a:t>
            </a:r>
            <a:r>
              <a:rPr lang="it-IT" dirty="0" err="1" smtClean="0"/>
              <a:t>m²</a:t>
            </a:r>
            <a:r>
              <a:rPr lang="it-IT" dirty="0" smtClean="0"/>
              <a:t>, ovvero occorrono 3,53 </a:t>
            </a:r>
            <a:r>
              <a:rPr lang="it-IT" dirty="0" err="1" smtClean="0"/>
              <a:t>m²</a:t>
            </a:r>
            <a:r>
              <a:rPr lang="it-IT" dirty="0" smtClean="0"/>
              <a:t> per ottenere un kg di olio.</a:t>
            </a:r>
          </a:p>
          <a:p>
            <a:pPr marL="3175" indent="-3175">
              <a:buNone/>
            </a:pPr>
            <a:endParaRPr lang="it-IT" dirty="0" smtClean="0"/>
          </a:p>
          <a:p>
            <a:pPr marL="3175" indent="-3175">
              <a:buNone/>
            </a:pPr>
            <a:r>
              <a:rPr lang="it-IT" dirty="0" smtClean="0"/>
              <a:t>Con la velocità di espansione attuale, le foreste pluviali saranno ridotte ad appena il 4% entro il 2020.</a:t>
            </a:r>
          </a:p>
          <a:p>
            <a:pPr marL="3175" indent="-3175">
              <a:buNone/>
            </a:pPr>
            <a:r>
              <a:rPr lang="it-IT" dirty="0" smtClean="0"/>
              <a:t>La distruzione che le coltivazioni di olio di palma recano alle foreste e alle torbiere, anche attraverso le tecniche di drenaggio ed incendio, annulla il vantaggio del combustibile "rinnovabile“ derivante da esso.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260648"/>
            <a:ext cx="8568952" cy="6192688"/>
          </a:xfrm>
        </p:spPr>
        <p:txBody>
          <a:bodyPr>
            <a:normAutofit fontScale="77500" lnSpcReduction="20000"/>
          </a:bodyPr>
          <a:lstStyle/>
          <a:p>
            <a:pPr marL="3175" indent="-3175">
              <a:buNone/>
            </a:pPr>
            <a:r>
              <a:rPr lang="it-IT" sz="3400" b="1" dirty="0" smtClean="0"/>
              <a:t>6.2 Biocombustibili</a:t>
            </a:r>
            <a:r>
              <a:rPr lang="it-IT" dirty="0" smtClean="0"/>
              <a:t/>
            </a:r>
            <a:br>
              <a:rPr lang="it-IT" dirty="0" smtClean="0"/>
            </a:br>
            <a:r>
              <a:rPr lang="it-IT" dirty="0" smtClean="0"/>
              <a:t/>
            </a:r>
            <a:br>
              <a:rPr lang="it-IT" dirty="0" smtClean="0"/>
            </a:br>
            <a:r>
              <a:rPr lang="it-IT" dirty="0" smtClean="0"/>
              <a:t>Un rimedio peggiore del male? Sì, se per produrre combustibili “ecologici” si aumenta l’inquinamento. </a:t>
            </a:r>
            <a:br>
              <a:rPr lang="it-IT" dirty="0" smtClean="0"/>
            </a:br>
            <a:r>
              <a:rPr lang="it-IT" dirty="0" smtClean="0"/>
              <a:t>Nel 2020 infatti potrebbero risultare fino al 167% più inquinanti dei combustibili fossili che sostituiranno. Vediamo i motivi:</a:t>
            </a:r>
          </a:p>
          <a:p>
            <a:pPr marL="3175" indent="-3175">
              <a:buFontTx/>
              <a:buChar char="-"/>
            </a:pPr>
            <a:r>
              <a:rPr lang="it-IT" dirty="0" smtClean="0"/>
              <a:t>Quantità di fertilizzanti in monocoltura che vanno a sommarsi agli altri </a:t>
            </a:r>
            <a:r>
              <a:rPr lang="it-IT" dirty="0" err="1" smtClean="0"/>
              <a:t>gia’</a:t>
            </a:r>
            <a:r>
              <a:rPr lang="it-IT" dirty="0" smtClean="0"/>
              <a:t> nell’ambiente;</a:t>
            </a:r>
          </a:p>
          <a:p>
            <a:pPr marL="3175" indent="-3175">
              <a:buFontTx/>
              <a:buChar char="-"/>
            </a:pPr>
            <a:r>
              <a:rPr lang="it-IT" dirty="0" smtClean="0"/>
              <a:t> Massiccio uso di energia in fase di trasformazione;</a:t>
            </a:r>
          </a:p>
          <a:p>
            <a:pPr marL="3175" indent="-3175">
              <a:buFontTx/>
              <a:buChar char="-"/>
            </a:pPr>
            <a:r>
              <a:rPr lang="it-IT" dirty="0" smtClean="0"/>
              <a:t> I prodotti agricoli RIMPIAZZATI si dovrebbero coltivare altrove, non abbiamo più spazio, quindi più trasporto, più immagazzinaggio e imballaggi speciali;</a:t>
            </a:r>
            <a:br>
              <a:rPr lang="it-IT" dirty="0" smtClean="0"/>
            </a:br>
            <a:r>
              <a:rPr lang="it-IT" dirty="0" smtClean="0"/>
              <a:t/>
            </a:r>
            <a:br>
              <a:rPr lang="it-IT" dirty="0" smtClean="0"/>
            </a:br>
            <a:r>
              <a:rPr lang="it-IT" dirty="0" smtClean="0"/>
              <a:t>Il totale dei terreni richiesti dal progetto internazionale di riduzione combustibili fossili è di 69 000 kmq (2 volte il Belgio).</a:t>
            </a:r>
          </a:p>
          <a:p>
            <a:pPr marL="3175" indent="-3175">
              <a:buFontTx/>
              <a:buChar char="-"/>
            </a:pPr>
            <a:endParaRPr lang="it-IT" dirty="0" smtClean="0"/>
          </a:p>
          <a:p>
            <a:pPr marL="3175" indent="-3175">
              <a:buFontTx/>
              <a:buChar char="-"/>
            </a:pPr>
            <a:r>
              <a:rPr lang="it-IT" dirty="0" smtClean="0"/>
              <a:t> Siamo certi basti riconvertire alcune colture? Ovviamente no, reperire superfici così vaste di terreni può portare, come è già avvenuto in alcune parte del globo (Papua Nuova Guinea, Costa d’Avorio, Uganda e soprattutto Indonesia, diventata in pochi anni il quarto Paese per emissioni di gas serra), ad un estremo aggravarsi della deforestazione. </a:t>
            </a:r>
          </a:p>
          <a:p>
            <a:pPr marL="3175" indent="-3175">
              <a:buNone/>
            </a:pPr>
            <a:r>
              <a:rPr lang="it-IT" dirty="0" smtClean="0"/>
              <a:t/>
            </a:r>
            <a:br>
              <a:rPr lang="it-IT" dirty="0" smtClean="0"/>
            </a:br>
            <a:endParaRPr lang="it-IT" u="sng" dirty="0" smtClean="0"/>
          </a:p>
          <a:p>
            <a:pPr marL="3175" indent="-3175">
              <a:buNone/>
            </a:pPr>
            <a:r>
              <a:rPr lang="it-IT" u="sng" dirty="0" smtClean="0"/>
              <a:t>Tutto ciò, tirando le somme, porterà i biocarburanti a causare emissioni di CO2 comprese fra i 27 ed i 56 milioni di tonnellate all’anno in più rispetto ai combustibili fossili</a:t>
            </a:r>
            <a:r>
              <a:rPr lang="it-IT" dirty="0" smtClean="0"/>
              <a:t>.</a:t>
            </a:r>
          </a:p>
          <a:p>
            <a:pPr>
              <a:buNone/>
            </a:pP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08912" cy="1512168"/>
          </a:xfrm>
        </p:spPr>
        <p:txBody>
          <a:bodyPr>
            <a:normAutofit/>
          </a:bodyPr>
          <a:lstStyle/>
          <a:p>
            <a:pPr algn="ctr"/>
            <a:r>
              <a:rPr lang="it-IT" sz="2000" b="1" dirty="0" smtClean="0">
                <a:solidFill>
                  <a:schemeClr val="tx2">
                    <a:lumMod val="75000"/>
                  </a:schemeClr>
                </a:solidFill>
              </a:rPr>
              <a:t>Quanto realmente conosciamo del nostro mondo?</a:t>
            </a:r>
            <a:br>
              <a:rPr lang="it-IT" sz="2000" b="1" dirty="0" smtClean="0">
                <a:solidFill>
                  <a:schemeClr val="tx2">
                    <a:lumMod val="75000"/>
                  </a:schemeClr>
                </a:solidFill>
              </a:rPr>
            </a:br>
            <a:r>
              <a:rPr lang="it-IT" sz="2000" b="1" dirty="0" smtClean="0">
                <a:solidFill>
                  <a:schemeClr val="tx2">
                    <a:lumMod val="75000"/>
                  </a:schemeClr>
                </a:solidFill>
              </a:rPr>
              <a:t>Da dove vengono le informazioni che possediamo e chi le ha verificate?</a:t>
            </a:r>
            <a:br>
              <a:rPr lang="it-IT" sz="2000" b="1" dirty="0" smtClean="0">
                <a:solidFill>
                  <a:schemeClr val="tx2">
                    <a:lumMod val="75000"/>
                  </a:schemeClr>
                </a:solidFill>
              </a:rPr>
            </a:br>
            <a:r>
              <a:rPr lang="it-IT" sz="2000" b="1" dirty="0" smtClean="0">
                <a:solidFill>
                  <a:schemeClr val="tx2">
                    <a:lumMod val="75000"/>
                  </a:schemeClr>
                </a:solidFill>
              </a:rPr>
              <a:t>Siamo </a:t>
            </a:r>
            <a:r>
              <a:rPr lang="it-IT" sz="2000" b="1" dirty="0" smtClean="0">
                <a:solidFill>
                  <a:schemeClr val="tx2">
                    <a:lumMod val="75000"/>
                  </a:schemeClr>
                </a:solidFill>
              </a:rPr>
              <a:t>consapevoli dell’impatto delle nostre scelte sul mondo?</a:t>
            </a:r>
            <a:br>
              <a:rPr lang="it-IT" sz="2000" b="1" dirty="0" smtClean="0">
                <a:solidFill>
                  <a:schemeClr val="tx2">
                    <a:lumMod val="75000"/>
                  </a:schemeClr>
                </a:solidFill>
              </a:rPr>
            </a:br>
            <a:r>
              <a:rPr lang="it-IT" sz="2000" b="1" dirty="0" smtClean="0">
                <a:solidFill>
                  <a:schemeClr val="tx2">
                    <a:lumMod val="75000"/>
                  </a:schemeClr>
                </a:solidFill>
              </a:rPr>
              <a:t>Quante persone sono danneggiate dai nostri consumi?</a:t>
            </a:r>
            <a:endParaRPr lang="it-IT" sz="2000" b="1" dirty="0">
              <a:solidFill>
                <a:schemeClr val="tx2">
                  <a:lumMod val="75000"/>
                </a:schemeClr>
              </a:solidFill>
            </a:endParaRPr>
          </a:p>
        </p:txBody>
      </p:sp>
      <p:pic>
        <p:nvPicPr>
          <p:cNvPr id="6" name="Immagine 5" descr="579079_482150558496037_1659901455_n.jpg"/>
          <p:cNvPicPr>
            <a:picLocks noChangeAspect="1"/>
          </p:cNvPicPr>
          <p:nvPr/>
        </p:nvPicPr>
        <p:blipFill>
          <a:blip r:embed="rId2" cstate="print"/>
          <a:stretch>
            <a:fillRect/>
          </a:stretch>
        </p:blipFill>
        <p:spPr>
          <a:xfrm>
            <a:off x="251520" y="2348880"/>
            <a:ext cx="3828149" cy="3649800"/>
          </a:xfrm>
          <a:prstGeom prst="rect">
            <a:avLst/>
          </a:prstGeom>
        </p:spPr>
      </p:pic>
      <p:pic>
        <p:nvPicPr>
          <p:cNvPr id="7" name="Immagine 6" descr="184925_481916488519444_165791589_n.jpg"/>
          <p:cNvPicPr>
            <a:picLocks noChangeAspect="1"/>
          </p:cNvPicPr>
          <p:nvPr/>
        </p:nvPicPr>
        <p:blipFill>
          <a:blip r:embed="rId3" cstate="print"/>
          <a:stretch>
            <a:fillRect/>
          </a:stretch>
        </p:blipFill>
        <p:spPr>
          <a:xfrm>
            <a:off x="4139952" y="2348880"/>
            <a:ext cx="4697760" cy="3600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755576" y="332656"/>
            <a:ext cx="7772400" cy="792088"/>
          </a:xfrm>
        </p:spPr>
        <p:txBody>
          <a:bodyPr>
            <a:normAutofit/>
          </a:bodyPr>
          <a:lstStyle/>
          <a:p>
            <a:pPr algn="ctr"/>
            <a:r>
              <a:rPr lang="it-IT" dirty="0" smtClean="0">
                <a:latin typeface="Britannic Bold" pitchFamily="34" charset="0"/>
              </a:rPr>
              <a:t>7. Il pericolo multinazionali</a:t>
            </a:r>
            <a:endParaRPr lang="it-IT" dirty="0">
              <a:latin typeface="Britannic Bold" pitchFamily="34" charset="0"/>
            </a:endParaRPr>
          </a:p>
        </p:txBody>
      </p:sp>
      <p:sp>
        <p:nvSpPr>
          <p:cNvPr id="5" name="CasellaDiTesto 4"/>
          <p:cNvSpPr txBox="1"/>
          <p:nvPr/>
        </p:nvSpPr>
        <p:spPr>
          <a:xfrm>
            <a:off x="251520" y="1052736"/>
            <a:ext cx="8892480" cy="2308324"/>
          </a:xfrm>
          <a:prstGeom prst="rect">
            <a:avLst/>
          </a:prstGeom>
          <a:noFill/>
        </p:spPr>
        <p:txBody>
          <a:bodyPr wrap="square" rtlCol="0">
            <a:spAutoFit/>
          </a:bodyPr>
          <a:lstStyle/>
          <a:p>
            <a:endParaRPr lang="it-IT" dirty="0" smtClean="0"/>
          </a:p>
          <a:p>
            <a:r>
              <a:rPr lang="it-IT" dirty="0" smtClean="0"/>
              <a:t>Inquinamento </a:t>
            </a:r>
            <a:r>
              <a:rPr lang="it-IT" dirty="0"/>
              <a:t>dei fiumi e dei mari, finanziamento di guerre e guerriglie, distruzione di terre coltivabili, influenza sulle organizzazioni internazionali per non far approvare trattati o per far modificare leggi e regolamenti, sperimentazione su </a:t>
            </a:r>
            <a:r>
              <a:rPr lang="it-IT" dirty="0" smtClean="0"/>
              <a:t>animali e umani, </a:t>
            </a:r>
            <a:r>
              <a:rPr lang="it-IT" dirty="0"/>
              <a:t>sfruttamento del lavoro, anche minorile, massiccia deforestazione, uso e diffusione di prodotti </a:t>
            </a:r>
            <a:r>
              <a:rPr lang="it-IT" dirty="0" smtClean="0"/>
              <a:t>transgenici, semi suicidi </a:t>
            </a:r>
            <a:r>
              <a:rPr lang="it-IT" dirty="0" err="1" smtClean="0"/>
              <a:t>ecc…</a:t>
            </a:r>
            <a:r>
              <a:rPr lang="it-IT" dirty="0" smtClean="0"/>
              <a:t>..</a:t>
            </a:r>
          </a:p>
          <a:p>
            <a:endParaRPr lang="it-IT" dirty="0" smtClean="0"/>
          </a:p>
          <a:p>
            <a:endParaRPr lang="it-IT" b="1" dirty="0">
              <a:solidFill>
                <a:schemeClr val="bg1">
                  <a:lumMod val="10000"/>
                </a:schemeClr>
              </a:solidFill>
            </a:endParaRPr>
          </a:p>
          <a:p>
            <a:endParaRPr lang="it-IT" b="1" dirty="0" smtClean="0">
              <a:solidFill>
                <a:schemeClr val="bg1">
                  <a:lumMod val="10000"/>
                </a:schemeClr>
              </a:solidFill>
            </a:endParaRPr>
          </a:p>
        </p:txBody>
      </p:sp>
      <p:pic>
        <p:nvPicPr>
          <p:cNvPr id="7" name="Immagine 6" descr="multinazionali1.jpg"/>
          <p:cNvPicPr>
            <a:picLocks noChangeAspect="1"/>
          </p:cNvPicPr>
          <p:nvPr/>
        </p:nvPicPr>
        <p:blipFill>
          <a:blip r:embed="rId2" cstate="print"/>
          <a:stretch>
            <a:fillRect/>
          </a:stretch>
        </p:blipFill>
        <p:spPr>
          <a:xfrm>
            <a:off x="323528" y="2780928"/>
            <a:ext cx="8500814" cy="382307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0648"/>
            <a:ext cx="8712968" cy="4370427"/>
          </a:xfrm>
          <a:prstGeom prst="rect">
            <a:avLst/>
          </a:prstGeom>
        </p:spPr>
        <p:txBody>
          <a:bodyPr wrap="square">
            <a:spAutoFit/>
          </a:bodyPr>
          <a:lstStyle/>
          <a:p>
            <a:r>
              <a:rPr lang="it-IT" sz="2600" b="1" dirty="0" smtClean="0"/>
              <a:t>7.1 Un esempio</a:t>
            </a:r>
            <a:r>
              <a:rPr lang="it-IT" dirty="0" smtClean="0"/>
              <a:t/>
            </a:r>
            <a:br>
              <a:rPr lang="it-IT" dirty="0" smtClean="0"/>
            </a:br>
            <a:r>
              <a:rPr lang="it-IT" dirty="0" smtClean="0"/>
              <a:t>“Nella comunità di </a:t>
            </a:r>
            <a:r>
              <a:rPr lang="it-IT" dirty="0" err="1" smtClean="0"/>
              <a:t>Valdelice</a:t>
            </a:r>
            <a:r>
              <a:rPr lang="it-IT" dirty="0" smtClean="0"/>
              <a:t> </a:t>
            </a:r>
            <a:r>
              <a:rPr lang="it-IT" dirty="0" err="1" smtClean="0"/>
              <a:t>Veron</a:t>
            </a:r>
            <a:r>
              <a:rPr lang="it-IT" dirty="0" smtClean="0"/>
              <a:t>, che si trova nel </a:t>
            </a:r>
            <a:r>
              <a:rPr lang="it-IT" dirty="0" err="1" smtClean="0"/>
              <a:t>Mato</a:t>
            </a:r>
            <a:r>
              <a:rPr lang="it-IT" dirty="0" smtClean="0"/>
              <a:t> Grosso do Sul, i Guaranì erano da anni costretti a subire lo sfruttamento delle proprie terre da parte della </a:t>
            </a:r>
            <a:r>
              <a:rPr lang="it-IT" dirty="0" err="1" smtClean="0"/>
              <a:t>Raizon</a:t>
            </a:r>
            <a:r>
              <a:rPr lang="it-IT" dirty="0" smtClean="0"/>
              <a:t>, che con l’intento di produrre biocarburanti estratti dalla canna da zucchero finiva con l’acquistare la canna da appezzamenti sottratti con la forza alle terre Guaranì e partecipava all’inquinamento di vaste aree a causa dei pesticidi utilizzati nelle piantagioni di </a:t>
            </a:r>
            <a:r>
              <a:rPr lang="it-IT" dirty="0" err="1" smtClean="0"/>
              <a:t>bio-fuel</a:t>
            </a:r>
            <a:r>
              <a:rPr lang="it-IT" dirty="0" smtClean="0"/>
              <a:t>. Per </a:t>
            </a:r>
            <a:r>
              <a:rPr lang="it-IT" dirty="0" err="1" smtClean="0"/>
              <a:t>Survival</a:t>
            </a:r>
            <a:r>
              <a:rPr lang="it-IT" dirty="0" smtClean="0"/>
              <a:t> International, la prima associazione a lanciare l’allarme, “I leader Guaranì venivano regolarmente uccisi da sicari armati al soldo dei coltivatori di canna da zucchero e degli allevatori, che hanno rubato loro praticamente tutta la terra”. Il Governo brasiliano aveva assunto l’incarico di delimitare le terre dei Guaranì e restituirle loro, ma l’intero processo era presto giunto ad un punto morto e i </a:t>
            </a:r>
          </a:p>
          <a:p>
            <a:r>
              <a:rPr lang="it-IT" dirty="0" smtClean="0"/>
              <a:t>Guaranì cacciati con la violenza dalle loro terre </a:t>
            </a:r>
          </a:p>
          <a:p>
            <a:r>
              <a:rPr lang="it-IT" dirty="0" smtClean="0"/>
              <a:t>continuavano a vivere in condizioni terribili, </a:t>
            </a:r>
          </a:p>
          <a:p>
            <a:r>
              <a:rPr lang="it-IT" dirty="0" smtClean="0"/>
              <a:t>“soffrendo malattie, malnutrizione, violenze e </a:t>
            </a:r>
          </a:p>
          <a:p>
            <a:r>
              <a:rPr lang="it-IT" dirty="0" smtClean="0"/>
              <a:t>numerosi casi di suicidio” in riserve sovraffollate o </a:t>
            </a:r>
          </a:p>
          <a:p>
            <a:r>
              <a:rPr lang="it-IT" dirty="0" smtClean="0"/>
              <a:t>accampati ai margini delle strade”</a:t>
            </a:r>
          </a:p>
        </p:txBody>
      </p:sp>
      <p:pic>
        <p:nvPicPr>
          <p:cNvPr id="6" name="Immagine 5" descr="capo indiano.jpg"/>
          <p:cNvPicPr>
            <a:picLocks noChangeAspect="1"/>
          </p:cNvPicPr>
          <p:nvPr/>
        </p:nvPicPr>
        <p:blipFill>
          <a:blip r:embed="rId2" cstate="print"/>
          <a:stretch>
            <a:fillRect/>
          </a:stretch>
        </p:blipFill>
        <p:spPr>
          <a:xfrm>
            <a:off x="4572000" y="2996952"/>
            <a:ext cx="4032448" cy="3630655"/>
          </a:xfrm>
          <a:prstGeom prst="rect">
            <a:avLst/>
          </a:prstGeom>
        </p:spPr>
      </p:pic>
      <p:sp>
        <p:nvSpPr>
          <p:cNvPr id="7" name="CasellaDiTesto 6"/>
          <p:cNvSpPr txBox="1"/>
          <p:nvPr/>
        </p:nvSpPr>
        <p:spPr>
          <a:xfrm>
            <a:off x="179512" y="5157192"/>
            <a:ext cx="4176464" cy="1569660"/>
          </a:xfrm>
          <a:prstGeom prst="rect">
            <a:avLst/>
          </a:prstGeom>
          <a:noFill/>
        </p:spPr>
        <p:txBody>
          <a:bodyPr wrap="square" rtlCol="0">
            <a:spAutoFit/>
          </a:bodyPr>
          <a:lstStyle/>
          <a:p>
            <a:r>
              <a:rPr lang="it-IT" sz="1600" dirty="0" smtClean="0"/>
              <a:t>RIFLETTETE BENE SU QUESTA IMMAGINE.</a:t>
            </a:r>
          </a:p>
          <a:p>
            <a:r>
              <a:rPr lang="it-IT" sz="1600" dirty="0" smtClean="0"/>
              <a:t>PENSATE AI NOSTRI PROBLEMI: QUELLI CHE </a:t>
            </a:r>
            <a:r>
              <a:rPr lang="it-IT" sz="1600" dirty="0" err="1" smtClean="0"/>
              <a:t>CI</a:t>
            </a:r>
            <a:r>
              <a:rPr lang="it-IT" sz="1600" dirty="0" smtClean="0"/>
              <a:t> IMPEDISCONO DIFENDERE LA NOSTRA TERRA/QUESTE PERSONE/GLI ANIMALI/MA ANCHE SOLO NOI STESSI …. </a:t>
            </a:r>
          </a:p>
          <a:p>
            <a:r>
              <a:rPr lang="it-IT" sz="1600" dirty="0" smtClean="0"/>
              <a:t>E POI PENSATE AI LORO</a:t>
            </a: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3476_482151051829321_1787081482_n.jpg"/>
          <p:cNvPicPr>
            <a:picLocks noChangeAspect="1"/>
          </p:cNvPicPr>
          <p:nvPr/>
        </p:nvPicPr>
        <p:blipFill>
          <a:blip r:embed="rId2" cstate="print"/>
          <a:stretch>
            <a:fillRect/>
          </a:stretch>
        </p:blipFill>
        <p:spPr>
          <a:xfrm>
            <a:off x="395536" y="3573016"/>
            <a:ext cx="3037854" cy="3037854"/>
          </a:xfrm>
          <a:prstGeom prst="rect">
            <a:avLst/>
          </a:prstGeom>
        </p:spPr>
      </p:pic>
      <p:pic>
        <p:nvPicPr>
          <p:cNvPr id="5" name="Immagine 4" descr="img_4890ff91a2115_verybig.jpg"/>
          <p:cNvPicPr>
            <a:picLocks noChangeAspect="1"/>
          </p:cNvPicPr>
          <p:nvPr/>
        </p:nvPicPr>
        <p:blipFill>
          <a:blip r:embed="rId3" cstate="print"/>
          <a:stretch>
            <a:fillRect/>
          </a:stretch>
        </p:blipFill>
        <p:spPr>
          <a:xfrm>
            <a:off x="5909054" y="3573016"/>
            <a:ext cx="2718499" cy="3047523"/>
          </a:xfrm>
          <a:prstGeom prst="rect">
            <a:avLst/>
          </a:prstGeom>
        </p:spPr>
      </p:pic>
      <p:pic>
        <p:nvPicPr>
          <p:cNvPr id="6" name="Immagine 5" descr="multinazionali2.jpg"/>
          <p:cNvPicPr>
            <a:picLocks noChangeAspect="1"/>
          </p:cNvPicPr>
          <p:nvPr/>
        </p:nvPicPr>
        <p:blipFill>
          <a:blip r:embed="rId4" cstate="print"/>
          <a:stretch>
            <a:fillRect/>
          </a:stretch>
        </p:blipFill>
        <p:spPr>
          <a:xfrm>
            <a:off x="2915816" y="332656"/>
            <a:ext cx="3312368" cy="279615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260648"/>
            <a:ext cx="8892480" cy="6336704"/>
          </a:xfrm>
        </p:spPr>
        <p:txBody>
          <a:bodyPr>
            <a:normAutofit lnSpcReduction="10000"/>
          </a:bodyPr>
          <a:lstStyle/>
          <a:p>
            <a:pPr>
              <a:buNone/>
            </a:pPr>
            <a:r>
              <a:rPr lang="it-IT" b="1" dirty="0" smtClean="0">
                <a:solidFill>
                  <a:schemeClr val="tx1">
                    <a:lumMod val="75000"/>
                  </a:schemeClr>
                </a:solidFill>
              </a:rPr>
              <a:t>7.2 </a:t>
            </a:r>
            <a:r>
              <a:rPr lang="it-IT" b="1" u="sng" dirty="0" smtClean="0">
                <a:solidFill>
                  <a:schemeClr val="tx1">
                    <a:lumMod val="75000"/>
                  </a:schemeClr>
                </a:solidFill>
              </a:rPr>
              <a:t>Le 10 peggiori multinazionali al mondo</a:t>
            </a:r>
          </a:p>
          <a:p>
            <a:pPr>
              <a:buNone/>
            </a:pPr>
            <a:endParaRPr lang="it-IT" b="1" u="sng" dirty="0" smtClean="0">
              <a:solidFill>
                <a:schemeClr val="tx1">
                  <a:lumMod val="75000"/>
                </a:schemeClr>
              </a:solidFill>
            </a:endParaRPr>
          </a:p>
          <a:p>
            <a:pPr>
              <a:buNone/>
            </a:pPr>
            <a:r>
              <a:rPr lang="it-IT" sz="4400" b="1" dirty="0" smtClean="0">
                <a:solidFill>
                  <a:schemeClr val="bg1">
                    <a:lumMod val="10000"/>
                  </a:schemeClr>
                </a:solidFill>
                <a:latin typeface="a dripping marker" pitchFamily="2" charset="0"/>
              </a:rPr>
              <a:t>  </a:t>
            </a:r>
            <a:r>
              <a:rPr lang="it-IT" sz="4400" dirty="0" smtClean="0">
                <a:solidFill>
                  <a:srgbClr val="FF0000"/>
                </a:solidFill>
                <a:latin typeface="a dripping marker" pitchFamily="2" charset="0"/>
              </a:rPr>
              <a:t>Chevron</a:t>
            </a:r>
            <a:r>
              <a:rPr lang="it-IT" b="1" dirty="0" smtClean="0">
                <a:solidFill>
                  <a:schemeClr val="bg1">
                    <a:lumMod val="10000"/>
                  </a:schemeClr>
                </a:solidFill>
              </a:rPr>
              <a:t> (ex </a:t>
            </a:r>
            <a:r>
              <a:rPr lang="it-IT" b="1" dirty="0" err="1" smtClean="0">
                <a:solidFill>
                  <a:schemeClr val="bg1">
                    <a:lumMod val="10000"/>
                  </a:schemeClr>
                </a:solidFill>
              </a:rPr>
              <a:t>texaco</a:t>
            </a:r>
            <a:r>
              <a:rPr lang="it-IT" b="1" dirty="0" smtClean="0">
                <a:solidFill>
                  <a:schemeClr val="bg1">
                    <a:lumMod val="10000"/>
                  </a:schemeClr>
                </a:solidFill>
              </a:rPr>
              <a:t>, petrolio), </a:t>
            </a:r>
            <a:r>
              <a:rPr lang="it-IT" sz="4400" dirty="0" smtClean="0">
                <a:solidFill>
                  <a:srgbClr val="FF0000"/>
                </a:solidFill>
                <a:latin typeface="a dripping marker" pitchFamily="2" charset="0"/>
              </a:rPr>
              <a:t>The </a:t>
            </a:r>
            <a:r>
              <a:rPr lang="it-IT" sz="4400" dirty="0" err="1" smtClean="0">
                <a:solidFill>
                  <a:srgbClr val="FF0000"/>
                </a:solidFill>
                <a:latin typeface="a dripping marker" pitchFamily="2" charset="0"/>
              </a:rPr>
              <a:t>Beers</a:t>
            </a:r>
            <a:r>
              <a:rPr lang="it-IT" sz="4400" dirty="0" smtClean="0">
                <a:solidFill>
                  <a:srgbClr val="FF0000"/>
                </a:solidFill>
                <a:latin typeface="a dripping marker" pitchFamily="2" charset="0"/>
              </a:rPr>
              <a:t> </a:t>
            </a:r>
            <a:r>
              <a:rPr lang="it-IT" b="1" dirty="0" smtClean="0">
                <a:solidFill>
                  <a:schemeClr val="bg1">
                    <a:lumMod val="10000"/>
                  </a:schemeClr>
                </a:solidFill>
              </a:rPr>
              <a:t>(diamanti), </a:t>
            </a:r>
            <a:r>
              <a:rPr lang="it-IT" sz="4400" dirty="0" smtClean="0">
                <a:solidFill>
                  <a:srgbClr val="FF0000"/>
                </a:solidFill>
                <a:latin typeface="a dripping marker" pitchFamily="2" charset="0"/>
              </a:rPr>
              <a:t>Philip </a:t>
            </a:r>
            <a:r>
              <a:rPr lang="it-IT" sz="4400" dirty="0" err="1" smtClean="0">
                <a:solidFill>
                  <a:srgbClr val="FF0000"/>
                </a:solidFill>
                <a:latin typeface="a dripping marker" pitchFamily="2" charset="0"/>
              </a:rPr>
              <a:t>Morris</a:t>
            </a:r>
            <a:r>
              <a:rPr lang="it-IT" sz="4400" dirty="0" smtClean="0">
                <a:solidFill>
                  <a:srgbClr val="FF0000"/>
                </a:solidFill>
                <a:latin typeface="a dripping marker" pitchFamily="2" charset="0"/>
              </a:rPr>
              <a:t> </a:t>
            </a:r>
            <a:r>
              <a:rPr lang="it-IT" b="1" dirty="0" smtClean="0">
                <a:solidFill>
                  <a:schemeClr val="bg1">
                    <a:lumMod val="10000"/>
                  </a:schemeClr>
                </a:solidFill>
              </a:rPr>
              <a:t>(tabacco),  </a:t>
            </a:r>
            <a:r>
              <a:rPr lang="it-IT" sz="4400" dirty="0" err="1" smtClean="0">
                <a:solidFill>
                  <a:srgbClr val="FF0000"/>
                </a:solidFill>
                <a:latin typeface="a dripping marker" pitchFamily="2" charset="0"/>
              </a:rPr>
              <a:t>CocaCola</a:t>
            </a:r>
            <a:r>
              <a:rPr lang="it-IT" b="1" dirty="0" smtClean="0">
                <a:solidFill>
                  <a:schemeClr val="bg1">
                    <a:lumMod val="10000"/>
                  </a:schemeClr>
                </a:solidFill>
              </a:rPr>
              <a:t> (bevande gasate),  </a:t>
            </a:r>
            <a:r>
              <a:rPr lang="it-IT" sz="4400" dirty="0" smtClean="0">
                <a:solidFill>
                  <a:srgbClr val="FF0000"/>
                </a:solidFill>
                <a:latin typeface="a dripping marker" pitchFamily="2" charset="0"/>
              </a:rPr>
              <a:t>Pfizer</a:t>
            </a:r>
            <a:r>
              <a:rPr lang="it-IT" b="1" dirty="0" smtClean="0">
                <a:solidFill>
                  <a:schemeClr val="bg1">
                    <a:lumMod val="10000"/>
                  </a:schemeClr>
                </a:solidFill>
              </a:rPr>
              <a:t> (farmaceutica, di recente ha sperimentato in Nigeria su bambini e analfabeti assieme alla </a:t>
            </a:r>
            <a:r>
              <a:rPr lang="it-IT" sz="4400" dirty="0" smtClean="0">
                <a:solidFill>
                  <a:srgbClr val="FF0000"/>
                </a:solidFill>
                <a:latin typeface="a dripping marker" pitchFamily="2" charset="0"/>
              </a:rPr>
              <a:t>Novartis</a:t>
            </a:r>
            <a:r>
              <a:rPr lang="it-IT" b="1" dirty="0" smtClean="0">
                <a:solidFill>
                  <a:schemeClr val="bg1">
                    <a:lumMod val="10000"/>
                  </a:schemeClr>
                </a:solidFill>
              </a:rPr>
              <a:t>),  </a:t>
            </a:r>
            <a:r>
              <a:rPr lang="it-IT" sz="4400" dirty="0" err="1" smtClean="0">
                <a:solidFill>
                  <a:srgbClr val="FF0000"/>
                </a:solidFill>
                <a:latin typeface="a dripping marker" pitchFamily="2" charset="0"/>
              </a:rPr>
              <a:t>McDonalds</a:t>
            </a:r>
            <a:r>
              <a:rPr lang="it-IT" b="1" dirty="0" smtClean="0">
                <a:solidFill>
                  <a:schemeClr val="bg1">
                    <a:lumMod val="10000"/>
                  </a:schemeClr>
                </a:solidFill>
              </a:rPr>
              <a:t> (fast </a:t>
            </a:r>
            <a:r>
              <a:rPr lang="it-IT" b="1" dirty="0" err="1" smtClean="0">
                <a:solidFill>
                  <a:schemeClr val="bg1">
                    <a:lumMod val="10000"/>
                  </a:schemeClr>
                </a:solidFill>
              </a:rPr>
              <a:t>food</a:t>
            </a:r>
            <a:r>
              <a:rPr lang="it-IT" b="1" dirty="0" smtClean="0">
                <a:solidFill>
                  <a:schemeClr val="bg1">
                    <a:lumMod val="10000"/>
                  </a:schemeClr>
                </a:solidFill>
              </a:rPr>
              <a:t>), </a:t>
            </a:r>
            <a:r>
              <a:rPr lang="it-IT" sz="4400" dirty="0" smtClean="0">
                <a:solidFill>
                  <a:srgbClr val="FF0000"/>
                </a:solidFill>
                <a:latin typeface="a dripping marker" pitchFamily="2" charset="0"/>
              </a:rPr>
              <a:t>Nestlé</a:t>
            </a:r>
            <a:r>
              <a:rPr lang="it-IT" b="1" dirty="0" smtClean="0">
                <a:solidFill>
                  <a:schemeClr val="bg1">
                    <a:lumMod val="10000"/>
                  </a:schemeClr>
                </a:solidFill>
              </a:rPr>
              <a:t> (???),  </a:t>
            </a:r>
            <a:r>
              <a:rPr lang="it-IT" sz="4400" dirty="0" err="1" smtClean="0">
                <a:solidFill>
                  <a:srgbClr val="FF0000"/>
                </a:solidFill>
                <a:latin typeface="a dripping marker" pitchFamily="2" charset="0"/>
              </a:rPr>
              <a:t>British</a:t>
            </a:r>
            <a:r>
              <a:rPr lang="it-IT" sz="4400" dirty="0" smtClean="0">
                <a:solidFill>
                  <a:srgbClr val="FF0000"/>
                </a:solidFill>
                <a:latin typeface="a dripping marker" pitchFamily="2" charset="0"/>
              </a:rPr>
              <a:t> </a:t>
            </a:r>
            <a:r>
              <a:rPr lang="it-IT" sz="4400" dirty="0" err="1" smtClean="0">
                <a:solidFill>
                  <a:srgbClr val="FF0000"/>
                </a:solidFill>
                <a:latin typeface="a dripping marker" pitchFamily="2" charset="0"/>
              </a:rPr>
              <a:t>Petroleum</a:t>
            </a:r>
            <a:r>
              <a:rPr lang="it-IT" sz="4400" dirty="0" smtClean="0">
                <a:solidFill>
                  <a:srgbClr val="FF0000"/>
                </a:solidFill>
                <a:latin typeface="a dripping marker" pitchFamily="2" charset="0"/>
              </a:rPr>
              <a:t> </a:t>
            </a:r>
            <a:r>
              <a:rPr lang="it-IT" b="1" dirty="0" smtClean="0">
                <a:solidFill>
                  <a:schemeClr val="bg1">
                    <a:lumMod val="10000"/>
                  </a:schemeClr>
                </a:solidFill>
              </a:rPr>
              <a:t>(petrolio), </a:t>
            </a:r>
            <a:r>
              <a:rPr lang="it-IT" sz="4400" dirty="0" smtClean="0">
                <a:solidFill>
                  <a:srgbClr val="FF0000"/>
                </a:solidFill>
                <a:latin typeface="a dripping marker" pitchFamily="2" charset="0"/>
              </a:rPr>
              <a:t>Monsanto</a:t>
            </a:r>
            <a:r>
              <a:rPr lang="it-IT" b="1" dirty="0" smtClean="0">
                <a:solidFill>
                  <a:schemeClr val="bg1">
                    <a:lumMod val="10000"/>
                  </a:schemeClr>
                </a:solidFill>
              </a:rPr>
              <a:t> (</a:t>
            </a:r>
            <a:r>
              <a:rPr lang="it-IT" b="1" dirty="0" err="1" smtClean="0">
                <a:solidFill>
                  <a:schemeClr val="bg1">
                    <a:lumMod val="10000"/>
                  </a:schemeClr>
                </a:solidFill>
              </a:rPr>
              <a:t>ogm</a:t>
            </a:r>
            <a:r>
              <a:rPr lang="it-IT" b="1" dirty="0" smtClean="0">
                <a:solidFill>
                  <a:schemeClr val="bg1">
                    <a:lumMod val="10000"/>
                  </a:schemeClr>
                </a:solidFill>
              </a:rPr>
              <a:t>, ormoni e semi “suicidi”),  </a:t>
            </a:r>
            <a:r>
              <a:rPr lang="it-IT" sz="4400" dirty="0" smtClean="0">
                <a:solidFill>
                  <a:srgbClr val="FF0000"/>
                </a:solidFill>
                <a:latin typeface="a dripping marker" pitchFamily="2" charset="0"/>
              </a:rPr>
              <a:t>Vale</a:t>
            </a:r>
            <a:r>
              <a:rPr lang="it-IT" b="1" dirty="0" smtClean="0">
                <a:solidFill>
                  <a:schemeClr val="bg1">
                    <a:lumMod val="10000"/>
                  </a:schemeClr>
                </a:solidFill>
              </a:rPr>
              <a:t> (estrazione mineraria).</a:t>
            </a:r>
          </a:p>
          <a:p>
            <a:pPr>
              <a:buNone/>
            </a:pPr>
            <a:endParaRPr lang="it-IT" b="1" dirty="0" smtClean="0">
              <a:solidFill>
                <a:schemeClr val="bg1">
                  <a:lumMod val="10000"/>
                </a:schemeClr>
              </a:solidFill>
            </a:endParaRPr>
          </a:p>
          <a:p>
            <a:pPr>
              <a:buNone/>
            </a:pPr>
            <a:r>
              <a:rPr lang="it-IT" sz="1600" b="1" dirty="0" smtClean="0">
                <a:solidFill>
                  <a:schemeClr val="bg1">
                    <a:lumMod val="10000"/>
                  </a:schemeClr>
                </a:solidFill>
              </a:rPr>
              <a:t> http://www.informarexresistere.fr/2013/01/22/le-10-multinazionali-piu-pericolose-del-mondo-2/</a:t>
            </a:r>
            <a:endParaRPr lang="it-IT"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ultinazionali.jpg"/>
          <p:cNvPicPr>
            <a:picLocks noChangeAspect="1"/>
          </p:cNvPicPr>
          <p:nvPr/>
        </p:nvPicPr>
        <p:blipFill>
          <a:blip r:embed="rId2" cstate="print"/>
          <a:stretch>
            <a:fillRect/>
          </a:stretch>
        </p:blipFill>
        <p:spPr>
          <a:xfrm>
            <a:off x="179512" y="260648"/>
            <a:ext cx="8703522" cy="63367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307905_182430725215063_295810786_n.jpg"/>
          <p:cNvPicPr>
            <a:picLocks noChangeAspect="1"/>
          </p:cNvPicPr>
          <p:nvPr/>
        </p:nvPicPr>
        <p:blipFill>
          <a:blip r:embed="rId2" cstate="print"/>
          <a:stretch>
            <a:fillRect/>
          </a:stretch>
        </p:blipFill>
        <p:spPr>
          <a:xfrm>
            <a:off x="3995936" y="1484784"/>
            <a:ext cx="4968552" cy="2304256"/>
          </a:xfrm>
          <a:prstGeom prst="rect">
            <a:avLst/>
          </a:prstGeom>
        </p:spPr>
      </p:pic>
      <p:pic>
        <p:nvPicPr>
          <p:cNvPr id="5" name="Immagine 4" descr="530644_292005230921403_1423531075_n.jpg"/>
          <p:cNvPicPr>
            <a:picLocks noChangeAspect="1"/>
          </p:cNvPicPr>
          <p:nvPr/>
        </p:nvPicPr>
        <p:blipFill>
          <a:blip r:embed="rId3" cstate="print"/>
          <a:stretch>
            <a:fillRect/>
          </a:stretch>
        </p:blipFill>
        <p:spPr>
          <a:xfrm>
            <a:off x="179512" y="1412776"/>
            <a:ext cx="3817596" cy="5052701"/>
          </a:xfrm>
          <a:prstGeom prst="rect">
            <a:avLst/>
          </a:prstGeom>
        </p:spPr>
      </p:pic>
      <p:sp>
        <p:nvSpPr>
          <p:cNvPr id="7" name="CasellaDiTesto 6"/>
          <p:cNvSpPr txBox="1"/>
          <p:nvPr/>
        </p:nvSpPr>
        <p:spPr>
          <a:xfrm>
            <a:off x="323528" y="404664"/>
            <a:ext cx="8424936" cy="707886"/>
          </a:xfrm>
          <a:prstGeom prst="rect">
            <a:avLst/>
          </a:prstGeom>
          <a:noFill/>
        </p:spPr>
        <p:txBody>
          <a:bodyPr wrap="square" rtlCol="0">
            <a:spAutoFit/>
          </a:bodyPr>
          <a:lstStyle/>
          <a:p>
            <a:r>
              <a:rPr lang="it-IT" sz="4000" dirty="0" smtClean="0"/>
              <a:t>Non dimentichiamoci inoltre di loro </a:t>
            </a:r>
            <a:r>
              <a:rPr lang="it-IT" sz="4000" dirty="0" err="1" smtClean="0"/>
              <a:t>……</a:t>
            </a:r>
            <a:endParaRPr lang="it-IT" sz="4000" dirty="0"/>
          </a:p>
        </p:txBody>
      </p:sp>
      <p:pic>
        <p:nvPicPr>
          <p:cNvPr id="8" name="Immagine 7" descr="pulcini.jpg"/>
          <p:cNvPicPr>
            <a:picLocks noChangeAspect="1"/>
          </p:cNvPicPr>
          <p:nvPr/>
        </p:nvPicPr>
        <p:blipFill>
          <a:blip r:embed="rId4" cstate="print"/>
          <a:stretch>
            <a:fillRect/>
          </a:stretch>
        </p:blipFill>
        <p:spPr>
          <a:xfrm>
            <a:off x="3995936" y="3789041"/>
            <a:ext cx="4968552" cy="26642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1196752"/>
            <a:ext cx="8640960" cy="5400600"/>
          </a:xfrm>
        </p:spPr>
        <p:txBody>
          <a:bodyPr>
            <a:normAutofit fontScale="92500" lnSpcReduction="20000"/>
          </a:bodyPr>
          <a:lstStyle/>
          <a:p>
            <a:pPr fontAlgn="base"/>
            <a:endParaRPr lang="it-IT" dirty="0" smtClean="0"/>
          </a:p>
          <a:p>
            <a:pPr marL="182563" indent="-3175" fontAlgn="base">
              <a:buNone/>
            </a:pPr>
            <a:r>
              <a:rPr lang="it-IT" sz="2400" dirty="0" smtClean="0"/>
              <a:t>È molto importante rimanere aggiornati, la cultura spinge al cambiamento e il cambiamento è necessario in questo mondo devastato e inquinato da miliardi di esseri che si definiscono senzienti ma non vogliono aprire gli occhi sui danni che fanno a Madre Terra e ai loro fratelli, che siano essi umani o no.</a:t>
            </a:r>
          </a:p>
          <a:p>
            <a:pPr marL="182563" indent="-3175" fontAlgn="base">
              <a:buNone/>
            </a:pPr>
            <a:r>
              <a:rPr lang="it-IT" sz="2400" dirty="0" smtClean="0"/>
              <a:t>Come possiamo fare quindi per rimanere aggiornati in un mondo dove la maggior parte dei media (tutti i più grandi), le scuole, gli enti di informazione pubblica ecc.. Non solo non fanno informazione, ma fanno disinformazione? Molto semplicemente abbiamo 2 modi per restare informati:</a:t>
            </a:r>
            <a:r>
              <a:rPr lang="it-IT" dirty="0" smtClean="0"/>
              <a:t/>
            </a:r>
            <a:br>
              <a:rPr lang="it-IT" dirty="0" smtClean="0"/>
            </a:br>
            <a:endParaRPr lang="it-IT" dirty="0" smtClean="0"/>
          </a:p>
          <a:p>
            <a:pPr marL="571500" indent="-571500" fontAlgn="base">
              <a:buFont typeface="+mj-lt"/>
              <a:buAutoNum type="romanUcPeriod"/>
            </a:pPr>
            <a:r>
              <a:rPr lang="it-IT" sz="2400" dirty="0" smtClean="0"/>
              <a:t>Imparare a valutare l’attendibilità di una fonte scientifica (studiando un minimo di leggi della statistica, solo le basi alla portata di tutti e cercando quali sono le riviste più consigliate da esperti e scienziati);</a:t>
            </a:r>
          </a:p>
          <a:p>
            <a:pPr marL="571500" indent="-571500" fontAlgn="base">
              <a:buFont typeface="+mj-lt"/>
              <a:buAutoNum type="romanUcPeriod"/>
            </a:pPr>
            <a:r>
              <a:rPr lang="it-IT" sz="2400" dirty="0" smtClean="0"/>
              <a:t>Imparare a conoscere gli enti affidabili da cui possiamo trarre informazione.</a:t>
            </a:r>
          </a:p>
          <a:p>
            <a:pPr marL="571500" indent="-571500" fontAlgn="base">
              <a:buFont typeface="+mj-lt"/>
              <a:buAutoNum type="romanUcPeriod"/>
            </a:pPr>
            <a:r>
              <a:rPr lang="it-IT" sz="2400" dirty="0" smtClean="0"/>
              <a:t>Studiare e apprendere nozioni (almeno di base) dei temi che andiamo ad affrontare (es. se parliamo di quanto fa bene il latte di vacca dovremmo per lo meno sapere cosa sia la caseina, come funziona l’assorbimento del calcio ecc..)</a:t>
            </a:r>
          </a:p>
        </p:txBody>
      </p:sp>
      <p:sp>
        <p:nvSpPr>
          <p:cNvPr id="4" name="Titolo 1"/>
          <p:cNvSpPr>
            <a:spLocks noGrp="1"/>
          </p:cNvSpPr>
          <p:nvPr>
            <p:ph type="title"/>
          </p:nvPr>
        </p:nvSpPr>
        <p:spPr>
          <a:xfrm>
            <a:off x="395536" y="332656"/>
            <a:ext cx="8496944" cy="792088"/>
          </a:xfrm>
        </p:spPr>
        <p:txBody>
          <a:bodyPr>
            <a:normAutofit fontScale="90000"/>
          </a:bodyPr>
          <a:lstStyle/>
          <a:p>
            <a:pPr algn="ctr"/>
            <a:r>
              <a:rPr lang="it-IT" dirty="0" smtClean="0">
                <a:latin typeface="Britannic Bold" pitchFamily="34" charset="0"/>
              </a:rPr>
              <a:t>8. Per restare costantemente aggiornati</a:t>
            </a:r>
            <a:endParaRPr lang="it-IT" dirty="0">
              <a:latin typeface="Britannic Bol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9512" y="260648"/>
            <a:ext cx="8712968" cy="6264696"/>
          </a:xfrm>
        </p:spPr>
        <p:txBody>
          <a:bodyPr>
            <a:normAutofit fontScale="70000" lnSpcReduction="20000"/>
          </a:bodyPr>
          <a:lstStyle/>
          <a:p>
            <a:pPr>
              <a:buNone/>
            </a:pPr>
            <a:r>
              <a:rPr lang="it-IT" dirty="0" smtClean="0"/>
              <a:t>Le fonti utilizzate per scrivere questa relazione sono state verificate e sono considerate attualmente le più attendibili. Di seguito un breve elenco di esse seguito da alcuni siti dove potrete trovare molto materiale:</a:t>
            </a:r>
            <a:br>
              <a:rPr lang="it-IT" dirty="0" smtClean="0"/>
            </a:br>
            <a:endParaRPr lang="it-IT" dirty="0" smtClean="0"/>
          </a:p>
          <a:p>
            <a:pPr>
              <a:buNone/>
            </a:pPr>
            <a:r>
              <a:rPr lang="it-IT" sz="3400" b="1" dirty="0" smtClean="0"/>
              <a:t>Fonti:</a:t>
            </a:r>
          </a:p>
          <a:p>
            <a:pPr>
              <a:buNone/>
            </a:pPr>
            <a:endParaRPr lang="it-IT" sz="3400" b="1" dirty="0" smtClean="0"/>
          </a:p>
          <a:p>
            <a:pPr>
              <a:buNone/>
            </a:pPr>
            <a:r>
              <a:rPr lang="it-IT" dirty="0" smtClean="0"/>
              <a:t> </a:t>
            </a:r>
            <a:r>
              <a:rPr lang="it-IT" dirty="0" smtClean="0">
                <a:solidFill>
                  <a:srgbClr val="FF0000"/>
                </a:solidFill>
              </a:rPr>
              <a:t>FAO (</a:t>
            </a:r>
            <a:r>
              <a:rPr lang="it-IT" dirty="0" err="1" smtClean="0">
                <a:solidFill>
                  <a:srgbClr val="FF0000"/>
                </a:solidFill>
              </a:rPr>
              <a:t>Food</a:t>
            </a:r>
            <a:r>
              <a:rPr lang="it-IT" dirty="0" smtClean="0">
                <a:solidFill>
                  <a:srgbClr val="FF0000"/>
                </a:solidFill>
              </a:rPr>
              <a:t> and Agricolture </a:t>
            </a:r>
            <a:r>
              <a:rPr lang="it-IT" dirty="0" err="1" smtClean="0">
                <a:solidFill>
                  <a:srgbClr val="FF0000"/>
                </a:solidFill>
              </a:rPr>
              <a:t>Organization</a:t>
            </a:r>
            <a:r>
              <a:rPr lang="it-IT" dirty="0" smtClean="0">
                <a:solidFill>
                  <a:srgbClr val="FF0000"/>
                </a:solidFill>
              </a:rPr>
              <a:t>) – </a:t>
            </a:r>
            <a:r>
              <a:rPr lang="it-IT" u="sng" dirty="0" smtClean="0">
                <a:solidFill>
                  <a:srgbClr val="FF0000"/>
                </a:solidFill>
              </a:rPr>
              <a:t>www.fao.org</a:t>
            </a:r>
            <a:r>
              <a:rPr lang="it-IT" dirty="0" smtClean="0">
                <a:solidFill>
                  <a:srgbClr val="FF0000"/>
                </a:solidFill>
              </a:rPr>
              <a:t> –</a:t>
            </a:r>
            <a:r>
              <a:rPr lang="it-IT" dirty="0" smtClean="0"/>
              <a:t> </a:t>
            </a:r>
            <a:r>
              <a:rPr lang="it-IT" sz="2300" dirty="0" smtClean="0"/>
              <a:t>è un'agenzia specializzata delle Nazioni Unite con il mandato di aiutare ad accrescere i livelli di nutrizione, aumentare la produttività agricola, migliorare la vita delle popolazioni rurali e contribuire alla crescita economica mondiale</a:t>
            </a:r>
          </a:p>
          <a:p>
            <a:pPr>
              <a:buNone/>
            </a:pPr>
            <a:r>
              <a:rPr lang="it-IT" dirty="0" err="1" smtClean="0">
                <a:solidFill>
                  <a:srgbClr val="FF0000"/>
                </a:solidFill>
              </a:rPr>
              <a:t>Unimondo</a:t>
            </a:r>
            <a:r>
              <a:rPr lang="it-IT" dirty="0" smtClean="0">
                <a:solidFill>
                  <a:srgbClr val="FF0000"/>
                </a:solidFill>
              </a:rPr>
              <a:t> – </a:t>
            </a:r>
            <a:r>
              <a:rPr lang="it-IT" u="sng" dirty="0" smtClean="0">
                <a:solidFill>
                  <a:srgbClr val="FF0000"/>
                </a:solidFill>
              </a:rPr>
              <a:t>www.unimondo.org</a:t>
            </a:r>
            <a:r>
              <a:rPr lang="it-IT" dirty="0" smtClean="0">
                <a:solidFill>
                  <a:srgbClr val="FF0000"/>
                </a:solidFill>
              </a:rPr>
              <a:t> – </a:t>
            </a:r>
            <a:r>
              <a:rPr lang="it-IT" sz="2300" dirty="0" smtClean="0"/>
              <a:t>è una testata giornalistica online che offre un'informazione qualificata sui temi della pace, dello sviluppo umano sostenibile, dei diritti umani e dell'ambiente</a:t>
            </a:r>
          </a:p>
          <a:p>
            <a:pPr>
              <a:buNone/>
            </a:pPr>
            <a:r>
              <a:rPr lang="it-IT" dirty="0" smtClean="0">
                <a:solidFill>
                  <a:srgbClr val="FF0000"/>
                </a:solidFill>
              </a:rPr>
              <a:t>Commissione Europea – </a:t>
            </a:r>
            <a:r>
              <a:rPr lang="it-IT" u="sng" dirty="0" err="1" smtClean="0">
                <a:solidFill>
                  <a:srgbClr val="FF0000"/>
                </a:solidFill>
              </a:rPr>
              <a:t>ec.europa.eu</a:t>
            </a:r>
            <a:r>
              <a:rPr lang="it-IT" dirty="0" smtClean="0">
                <a:solidFill>
                  <a:srgbClr val="FF0000"/>
                </a:solidFill>
              </a:rPr>
              <a:t> – </a:t>
            </a:r>
            <a:r>
              <a:rPr lang="it-IT" sz="2300" dirty="0" smtClean="0"/>
              <a:t>(raccolta dati inerenti l’Eurozona per paragonare i risultati ai ben maggiori dati USA sui consumi e i territori oltre che i loro utilizzi)</a:t>
            </a:r>
          </a:p>
          <a:p>
            <a:pPr>
              <a:buNone/>
            </a:pPr>
            <a:r>
              <a:rPr lang="it-IT" dirty="0" err="1" smtClean="0">
                <a:solidFill>
                  <a:srgbClr val="FF0000"/>
                </a:solidFill>
              </a:rPr>
              <a:t>Environmental</a:t>
            </a:r>
            <a:r>
              <a:rPr lang="it-IT" dirty="0" smtClean="0">
                <a:solidFill>
                  <a:srgbClr val="FF0000"/>
                </a:solidFill>
              </a:rPr>
              <a:t> </a:t>
            </a:r>
            <a:r>
              <a:rPr lang="it-IT" dirty="0" err="1" smtClean="0">
                <a:solidFill>
                  <a:srgbClr val="FF0000"/>
                </a:solidFill>
              </a:rPr>
              <a:t>Protection</a:t>
            </a:r>
            <a:r>
              <a:rPr lang="it-IT" dirty="0" smtClean="0">
                <a:solidFill>
                  <a:srgbClr val="FF0000"/>
                </a:solidFill>
              </a:rPr>
              <a:t> </a:t>
            </a:r>
            <a:r>
              <a:rPr lang="it-IT" dirty="0" err="1" smtClean="0">
                <a:solidFill>
                  <a:srgbClr val="FF0000"/>
                </a:solidFill>
              </a:rPr>
              <a:t>Agency</a:t>
            </a:r>
            <a:r>
              <a:rPr lang="it-IT" dirty="0" smtClean="0">
                <a:solidFill>
                  <a:srgbClr val="FF0000"/>
                </a:solidFill>
              </a:rPr>
              <a:t> – </a:t>
            </a:r>
            <a:r>
              <a:rPr lang="it-IT" u="sng" dirty="0" smtClean="0">
                <a:solidFill>
                  <a:srgbClr val="FF0000"/>
                </a:solidFill>
              </a:rPr>
              <a:t>www.epa.gov</a:t>
            </a:r>
            <a:r>
              <a:rPr lang="it-IT" dirty="0" smtClean="0">
                <a:solidFill>
                  <a:srgbClr val="FF0000"/>
                </a:solidFill>
              </a:rPr>
              <a:t> – </a:t>
            </a:r>
            <a:r>
              <a:rPr lang="it-IT" sz="2300" dirty="0" smtClean="0"/>
              <a:t>è il principale ente di protezione ambientale degli Stati Uniti. Tra i suoi scopi rientra anche la protezione della salute umana</a:t>
            </a:r>
          </a:p>
          <a:p>
            <a:pPr>
              <a:buNone/>
            </a:pPr>
            <a:r>
              <a:rPr lang="en-US" dirty="0" smtClean="0">
                <a:solidFill>
                  <a:srgbClr val="FF0000"/>
                </a:solidFill>
              </a:rPr>
              <a:t>U.S. Agency for International Development </a:t>
            </a:r>
            <a:r>
              <a:rPr lang="it-IT" dirty="0" smtClean="0">
                <a:solidFill>
                  <a:srgbClr val="FF0000"/>
                </a:solidFill>
              </a:rPr>
              <a:t>– </a:t>
            </a:r>
            <a:r>
              <a:rPr lang="it-IT" u="sng" dirty="0" smtClean="0">
                <a:solidFill>
                  <a:srgbClr val="FF0000"/>
                </a:solidFill>
              </a:rPr>
              <a:t>www.usaid.gov</a:t>
            </a:r>
            <a:r>
              <a:rPr lang="it-IT" dirty="0" smtClean="0">
                <a:solidFill>
                  <a:srgbClr val="FF0000"/>
                </a:solidFill>
              </a:rPr>
              <a:t> – </a:t>
            </a:r>
            <a:r>
              <a:rPr lang="it-IT" sz="2300" dirty="0" smtClean="0"/>
              <a:t>Agenzia governativa Statunitense che si occupa di aiuti esteri a paesi sottosviluppati controllandone il progresso e rendendo l’informazione fruibile </a:t>
            </a:r>
          </a:p>
          <a:p>
            <a:pPr>
              <a:buNone/>
            </a:pPr>
            <a:r>
              <a:rPr lang="en-US" dirty="0" smtClean="0">
                <a:solidFill>
                  <a:srgbClr val="FF0000"/>
                </a:solidFill>
              </a:rPr>
              <a:t>Sea Shepherd Conservation Society</a:t>
            </a:r>
            <a:r>
              <a:rPr lang="it-IT" dirty="0" smtClean="0">
                <a:solidFill>
                  <a:srgbClr val="FF0000"/>
                </a:solidFill>
              </a:rPr>
              <a:t>– </a:t>
            </a:r>
            <a:r>
              <a:rPr lang="it-IT" u="sng" dirty="0" smtClean="0">
                <a:solidFill>
                  <a:srgbClr val="FF0000"/>
                </a:solidFill>
              </a:rPr>
              <a:t>www.seashepherd.org</a:t>
            </a:r>
            <a:r>
              <a:rPr lang="it-IT" dirty="0" smtClean="0">
                <a:solidFill>
                  <a:srgbClr val="FF0000"/>
                </a:solidFill>
              </a:rPr>
              <a:t> – </a:t>
            </a:r>
            <a:r>
              <a:rPr lang="it-IT" sz="2300" dirty="0" smtClean="0"/>
              <a:t>è un'organizzazione internazionale senza fini di lucro la cui missione é quella di fermare la distruzione dell'habitat naturale e il massacro delle specie selvatiche negli oceani del mondo intero al fine di conservare e proteggere l'ecosistema e le differenti specie. Essa pratica la tattica dell'azione diretta per investigare, documentare e agire quando è necessario mostrare al mondo e impedire le attività illegali in alto mare ed è quindi una delle fonti in assoluto più utili e non corruttibili al mondo anche per altri motivi</a:t>
            </a:r>
            <a:r>
              <a:rPr lang="it-IT" sz="2100" dirty="0" smtClean="0"/>
              <a:t>.</a:t>
            </a:r>
          </a:p>
          <a:p>
            <a:pPr>
              <a:buNone/>
            </a:pPr>
            <a:r>
              <a:rPr lang="it-IT" dirty="0" smtClean="0">
                <a:solidFill>
                  <a:srgbClr val="FF0000"/>
                </a:solidFill>
              </a:rPr>
              <a:t>NEIC (</a:t>
            </a:r>
            <a:r>
              <a:rPr lang="it-IT" dirty="0" err="1" smtClean="0">
                <a:solidFill>
                  <a:srgbClr val="FF0000"/>
                </a:solidFill>
              </a:rPr>
              <a:t>Nutrition</a:t>
            </a:r>
            <a:r>
              <a:rPr lang="it-IT" dirty="0" smtClean="0">
                <a:solidFill>
                  <a:srgbClr val="FF0000"/>
                </a:solidFill>
              </a:rPr>
              <a:t> </a:t>
            </a:r>
            <a:r>
              <a:rPr lang="it-IT" dirty="0" err="1" smtClean="0">
                <a:solidFill>
                  <a:srgbClr val="FF0000"/>
                </a:solidFill>
              </a:rPr>
              <a:t>Ecology</a:t>
            </a:r>
            <a:r>
              <a:rPr lang="it-IT" dirty="0" smtClean="0">
                <a:solidFill>
                  <a:srgbClr val="FF0000"/>
                </a:solidFill>
              </a:rPr>
              <a:t> International Center) – </a:t>
            </a:r>
            <a:r>
              <a:rPr lang="it-IT" u="sng" dirty="0" smtClean="0">
                <a:solidFill>
                  <a:srgbClr val="FF0000"/>
                </a:solidFill>
              </a:rPr>
              <a:t>www.nutritionecology.org</a:t>
            </a:r>
            <a:r>
              <a:rPr lang="it-IT" dirty="0" smtClean="0">
                <a:solidFill>
                  <a:srgbClr val="FF0000"/>
                </a:solidFill>
              </a:rPr>
              <a:t> –</a:t>
            </a:r>
            <a:r>
              <a:rPr lang="it-IT" sz="2100" dirty="0" smtClean="0"/>
              <a:t>  </a:t>
            </a:r>
            <a:r>
              <a:rPr lang="it-IT" sz="2300" dirty="0" smtClean="0"/>
              <a:t>Centro Internazionale di Ecologia della Nutrizione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260648"/>
            <a:ext cx="8640960" cy="6264696"/>
          </a:xfrm>
        </p:spPr>
        <p:txBody>
          <a:bodyPr>
            <a:normAutofit fontScale="92500" lnSpcReduction="20000"/>
          </a:bodyPr>
          <a:lstStyle/>
          <a:p>
            <a:pPr>
              <a:buNone/>
            </a:pPr>
            <a:r>
              <a:rPr lang="it-IT" b="1" dirty="0" smtClean="0"/>
              <a:t>Altre Fonti: </a:t>
            </a:r>
            <a:r>
              <a:rPr lang="it-IT" dirty="0" smtClean="0"/>
              <a:t/>
            </a:r>
            <a:br>
              <a:rPr lang="it-IT" dirty="0" smtClean="0"/>
            </a:br>
            <a:r>
              <a:rPr lang="it-IT" dirty="0" smtClean="0"/>
              <a:t>- </a:t>
            </a:r>
            <a:r>
              <a:rPr lang="en-US" dirty="0" smtClean="0"/>
              <a:t>Sustainability of meat-based and plant-based diets and the environment </a:t>
            </a:r>
          </a:p>
          <a:p>
            <a:pPr>
              <a:buNone/>
            </a:pPr>
            <a:r>
              <a:rPr lang="en-US" dirty="0" smtClean="0"/>
              <a:t>      </a:t>
            </a:r>
            <a:r>
              <a:rPr lang="en-US" dirty="0" err="1" smtClean="0"/>
              <a:t>di</a:t>
            </a:r>
            <a:r>
              <a:rPr lang="en-US" dirty="0" smtClean="0"/>
              <a:t> David e Marcia </a:t>
            </a:r>
            <a:r>
              <a:rPr lang="en-US" dirty="0" err="1" smtClean="0"/>
              <a:t>Pimente</a:t>
            </a:r>
            <a:endParaRPr lang="en-US" dirty="0" smtClean="0"/>
          </a:p>
          <a:p>
            <a:pPr>
              <a:buNone/>
            </a:pPr>
            <a:r>
              <a:rPr lang="en-US" dirty="0" smtClean="0"/>
              <a:t>	- </a:t>
            </a:r>
            <a:r>
              <a:rPr lang="en-US" dirty="0" err="1" smtClean="0"/>
              <a:t>Varie</a:t>
            </a:r>
            <a:r>
              <a:rPr lang="en-US" dirty="0" smtClean="0"/>
              <a:t> </a:t>
            </a:r>
            <a:r>
              <a:rPr lang="en-US" dirty="0" err="1" smtClean="0"/>
              <a:t>pubblicazioni</a:t>
            </a:r>
            <a:r>
              <a:rPr lang="en-US" dirty="0" smtClean="0"/>
              <a:t> </a:t>
            </a:r>
            <a:r>
              <a:rPr lang="en-US" dirty="0" err="1" smtClean="0"/>
              <a:t>scientifiche</a:t>
            </a:r>
            <a:r>
              <a:rPr lang="en-US" dirty="0" smtClean="0"/>
              <a:t> e </a:t>
            </a:r>
            <a:r>
              <a:rPr lang="en-US" dirty="0" err="1" smtClean="0"/>
              <a:t>statistiche</a:t>
            </a:r>
            <a:r>
              <a:rPr lang="en-US" dirty="0" smtClean="0"/>
              <a:t> </a:t>
            </a:r>
            <a:r>
              <a:rPr lang="en-US" dirty="0" err="1" smtClean="0"/>
              <a:t>di</a:t>
            </a:r>
            <a:r>
              <a:rPr lang="en-US" dirty="0" smtClean="0"/>
              <a:t> R. Goodland, J. </a:t>
            </a:r>
            <a:r>
              <a:rPr lang="en-US" dirty="0" err="1" smtClean="0"/>
              <a:t>Anheng</a:t>
            </a:r>
            <a:endParaRPr lang="en-US" dirty="0" smtClean="0"/>
          </a:p>
          <a:p>
            <a:pPr>
              <a:buNone/>
            </a:pPr>
            <a:r>
              <a:rPr lang="en-US" dirty="0" smtClean="0"/>
              <a:t>	- </a:t>
            </a:r>
            <a:r>
              <a:rPr lang="en-US" dirty="0" err="1" smtClean="0"/>
              <a:t>F.M.Lappè</a:t>
            </a:r>
            <a:r>
              <a:rPr lang="en-US" dirty="0" smtClean="0"/>
              <a:t> a I </a:t>
            </a:r>
            <a:r>
              <a:rPr lang="en-US" dirty="0" err="1" smtClean="0"/>
              <a:t>suoi</a:t>
            </a:r>
            <a:r>
              <a:rPr lang="en-US" dirty="0" smtClean="0"/>
              <a:t> </a:t>
            </a:r>
            <a:r>
              <a:rPr lang="en-US" dirty="0" err="1" smtClean="0"/>
              <a:t>studi</a:t>
            </a:r>
            <a:r>
              <a:rPr lang="en-US" dirty="0" smtClean="0"/>
              <a:t> </a:t>
            </a:r>
            <a:r>
              <a:rPr lang="en-US" dirty="0" err="1" smtClean="0"/>
              <a:t>allo</a:t>
            </a:r>
            <a:r>
              <a:rPr lang="en-US" dirty="0" smtClean="0"/>
              <a:t> Small Planet Institute a Cambridge</a:t>
            </a:r>
          </a:p>
          <a:p>
            <a:pPr>
              <a:buNone/>
            </a:pPr>
            <a:r>
              <a:rPr lang="en-US" dirty="0" smtClean="0"/>
              <a:t>	- </a:t>
            </a:r>
            <a:r>
              <a:rPr lang="it-IT" dirty="0" smtClean="0"/>
              <a:t>“Le fabbriche degli animali”, E. </a:t>
            </a:r>
            <a:r>
              <a:rPr lang="it-IT" dirty="0" err="1" smtClean="0"/>
              <a:t>Moriconi</a:t>
            </a:r>
            <a:r>
              <a:rPr lang="it-IT" dirty="0" smtClean="0"/>
              <a:t>, Ed. </a:t>
            </a:r>
            <a:r>
              <a:rPr lang="it-IT" dirty="0" err="1" smtClean="0"/>
              <a:t>Cosmopolis</a:t>
            </a:r>
            <a:endParaRPr lang="it-IT" dirty="0" smtClean="0"/>
          </a:p>
          <a:p>
            <a:pPr>
              <a:buNone/>
            </a:pPr>
            <a:r>
              <a:rPr lang="it-IT" dirty="0" smtClean="0"/>
              <a:t>	- Vari studi di Scott </a:t>
            </a:r>
            <a:r>
              <a:rPr lang="it-IT" dirty="0" err="1" smtClean="0"/>
              <a:t>Cassell</a:t>
            </a:r>
            <a:r>
              <a:rPr lang="it-IT" dirty="0" smtClean="0"/>
              <a:t> sui calamari di </a:t>
            </a:r>
            <a:r>
              <a:rPr lang="it-IT" dirty="0" err="1" smtClean="0"/>
              <a:t>Humboldt</a:t>
            </a:r>
            <a:r>
              <a:rPr lang="it-IT" dirty="0" smtClean="0"/>
              <a:t> </a:t>
            </a:r>
          </a:p>
          <a:p>
            <a:pPr>
              <a:buNone/>
            </a:pPr>
            <a:r>
              <a:rPr lang="it-IT" dirty="0" smtClean="0"/>
              <a:t>	- Studi sull’impatto ambientale di sostanze tossiche (es. piombo) rilasciate</a:t>
            </a:r>
          </a:p>
          <a:p>
            <a:pPr>
              <a:buNone/>
            </a:pPr>
            <a:r>
              <a:rPr lang="it-IT" dirty="0" smtClean="0"/>
              <a:t>      nell’ambiente del Chimico Massimo </a:t>
            </a:r>
            <a:r>
              <a:rPr lang="it-IT" dirty="0" err="1" smtClean="0"/>
              <a:t>Tettamanti</a:t>
            </a:r>
            <a:endParaRPr lang="en-US" dirty="0" smtClean="0"/>
          </a:p>
          <a:p>
            <a:pPr>
              <a:buNone/>
            </a:pPr>
            <a:r>
              <a:rPr lang="it-IT" dirty="0" smtClean="0"/>
              <a:t>     </a:t>
            </a:r>
          </a:p>
          <a:p>
            <a:pPr>
              <a:buNone/>
            </a:pPr>
            <a:r>
              <a:rPr lang="it-IT" b="1" dirty="0" smtClean="0"/>
              <a:t>Solo alcuni siti di informazione come esempio:</a:t>
            </a:r>
          </a:p>
          <a:p>
            <a:pPr>
              <a:buNone/>
            </a:pPr>
            <a:r>
              <a:rPr lang="it-IT" u="sng" dirty="0" smtClean="0"/>
              <a:t>www.greenme.it</a:t>
            </a:r>
          </a:p>
          <a:p>
            <a:pPr>
              <a:buNone/>
            </a:pPr>
            <a:r>
              <a:rPr lang="it-IT" u="sng" dirty="0" err="1" smtClean="0"/>
              <a:t>faostat.fao.org</a:t>
            </a:r>
            <a:endParaRPr lang="it-IT" u="sng" dirty="0" smtClean="0"/>
          </a:p>
          <a:p>
            <a:pPr>
              <a:buNone/>
            </a:pPr>
            <a:r>
              <a:rPr lang="it-IT" u="sng" dirty="0" smtClean="0"/>
              <a:t>www.saicosamangi.info</a:t>
            </a:r>
          </a:p>
          <a:p>
            <a:pPr>
              <a:buNone/>
            </a:pPr>
            <a:r>
              <a:rPr lang="it-IT" u="sng" dirty="0" smtClean="0"/>
              <a:t>www.veganitalia.com</a:t>
            </a:r>
            <a:r>
              <a:rPr lang="it-IT" dirty="0" smtClean="0"/>
              <a:t>  (</a:t>
            </a:r>
            <a:r>
              <a:rPr lang="it-IT" sz="1900" dirty="0" smtClean="0"/>
              <a:t>ricercate all’interno “9 miliardi di motivi per essere vegan”</a:t>
            </a:r>
            <a:r>
              <a:rPr lang="it-IT" dirty="0" smtClean="0"/>
              <a:t>)</a:t>
            </a:r>
          </a:p>
          <a:p>
            <a:pPr>
              <a:buNone/>
            </a:pPr>
            <a:r>
              <a:rPr lang="it-IT" u="sng" dirty="0" smtClean="0"/>
              <a:t>www.youtube.it</a:t>
            </a:r>
            <a:r>
              <a:rPr lang="it-IT" dirty="0" smtClean="0"/>
              <a:t>  (</a:t>
            </a:r>
            <a:r>
              <a:rPr lang="it-IT" sz="1900" dirty="0" smtClean="0"/>
              <a:t>ricercare: FOOD INC</a:t>
            </a:r>
            <a:r>
              <a:rPr lang="it-IT" dirty="0" smtClean="0"/>
              <a:t>)</a:t>
            </a:r>
            <a:endParaRPr lang="it-IT" u="sng"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sz="quarter" idx="1"/>
          </p:nvPr>
        </p:nvSpPr>
        <p:spPr>
          <a:xfrm>
            <a:off x="251520" y="1916832"/>
            <a:ext cx="8568952" cy="4608512"/>
          </a:xfrm>
        </p:spPr>
        <p:txBody>
          <a:bodyPr>
            <a:normAutofit/>
          </a:bodyPr>
          <a:lstStyle/>
          <a:p>
            <a:r>
              <a:rPr lang="it-IT" dirty="0" smtClean="0"/>
              <a:t>Vivere in modo etico (Vegan) ed ecocompatibile, cambiando abitudini e consumi;</a:t>
            </a:r>
          </a:p>
          <a:p>
            <a:r>
              <a:rPr lang="it-IT" dirty="0" smtClean="0"/>
              <a:t>Restare informati;</a:t>
            </a:r>
          </a:p>
          <a:p>
            <a:r>
              <a:rPr lang="it-IT" dirty="0" smtClean="0"/>
              <a:t>Dedicare parte del nostro tempo a fare informazione;</a:t>
            </a:r>
          </a:p>
          <a:p>
            <a:r>
              <a:rPr lang="it-IT" dirty="0" smtClean="0"/>
              <a:t>Applicare le 4 R dell’ecologia: Riuso, Riduco, Riparo e Riciclo  </a:t>
            </a:r>
            <a:r>
              <a:rPr lang="it-IT" sz="1800" dirty="0" smtClean="0"/>
              <a:t>(Ognuno di noi produce in media 500 kg di rifiuti all'anno, di cui il 40% è costituito da imballaggi);</a:t>
            </a:r>
          </a:p>
          <a:p>
            <a:r>
              <a:rPr lang="it-IT" dirty="0" smtClean="0"/>
              <a:t>Diventare attivisti, uscire dall’ottica egoista antropocentrica e entrare in un ottica </a:t>
            </a:r>
            <a:r>
              <a:rPr lang="it-IT" dirty="0" err="1" smtClean="0"/>
              <a:t>Biocentrica</a:t>
            </a:r>
            <a:r>
              <a:rPr lang="it-IT" dirty="0" smtClean="0"/>
              <a:t> a difesa della vita e del pianeta. Il mondo non è nostro, ma noi siamo i suoi tutori;</a:t>
            </a:r>
          </a:p>
          <a:p>
            <a:pPr>
              <a:buNone/>
            </a:pPr>
            <a:endParaRPr lang="it-IT" dirty="0" smtClean="0"/>
          </a:p>
          <a:p>
            <a:endParaRPr lang="it-IT" dirty="0"/>
          </a:p>
        </p:txBody>
      </p:sp>
      <p:sp>
        <p:nvSpPr>
          <p:cNvPr id="5" name="Titolo 1"/>
          <p:cNvSpPr>
            <a:spLocks noGrp="1"/>
          </p:cNvSpPr>
          <p:nvPr>
            <p:ph type="title"/>
          </p:nvPr>
        </p:nvSpPr>
        <p:spPr>
          <a:xfrm>
            <a:off x="251520" y="332656"/>
            <a:ext cx="8496944" cy="792088"/>
          </a:xfrm>
        </p:spPr>
        <p:txBody>
          <a:bodyPr>
            <a:normAutofit/>
          </a:bodyPr>
          <a:lstStyle/>
          <a:p>
            <a:pPr algn="ctr"/>
            <a:r>
              <a:rPr lang="it-IT" dirty="0" smtClean="0">
                <a:latin typeface="Britannic Bold" pitchFamily="34" charset="0"/>
              </a:rPr>
              <a:t>9. Cosa possiamo fare?</a:t>
            </a:r>
            <a:endParaRPr lang="it-IT" dirty="0">
              <a:latin typeface="Britannic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14400" y="274638"/>
            <a:ext cx="7772400" cy="562074"/>
          </a:xfrm>
        </p:spPr>
        <p:txBody>
          <a:bodyPr>
            <a:normAutofit fontScale="90000"/>
          </a:bodyPr>
          <a:lstStyle/>
          <a:p>
            <a:r>
              <a:rPr lang="it-IT" dirty="0" smtClean="0">
                <a:latin typeface="Britannic Bold" pitchFamily="34" charset="0"/>
              </a:rPr>
              <a:t>1. Le maggiori fonti di inquinamento</a:t>
            </a:r>
            <a:endParaRPr lang="it-IT" dirty="0"/>
          </a:p>
        </p:txBody>
      </p:sp>
      <p:pic>
        <p:nvPicPr>
          <p:cNvPr id="5" name="Immagine 4" descr="375783_448518411859252_1125587643_n.jpg"/>
          <p:cNvPicPr>
            <a:picLocks noChangeAspect="1"/>
          </p:cNvPicPr>
          <p:nvPr/>
        </p:nvPicPr>
        <p:blipFill>
          <a:blip r:embed="rId2" cstate="print"/>
          <a:stretch>
            <a:fillRect/>
          </a:stretch>
        </p:blipFill>
        <p:spPr>
          <a:xfrm>
            <a:off x="1403648" y="980728"/>
            <a:ext cx="6667500" cy="5334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world.png"/>
          <p:cNvPicPr>
            <a:picLocks noChangeAspect="1"/>
          </p:cNvPicPr>
          <p:nvPr/>
        </p:nvPicPr>
        <p:blipFill>
          <a:blip r:embed="rId2" cstate="print"/>
          <a:stretch>
            <a:fillRect/>
          </a:stretch>
        </p:blipFill>
        <p:spPr>
          <a:xfrm>
            <a:off x="251520" y="332656"/>
            <a:ext cx="8742282" cy="4464496"/>
          </a:xfrm>
          <a:prstGeom prst="rect">
            <a:avLst/>
          </a:prstGeom>
        </p:spPr>
      </p:pic>
      <p:sp>
        <p:nvSpPr>
          <p:cNvPr id="5" name="CasellaDiTesto 4"/>
          <p:cNvSpPr txBox="1"/>
          <p:nvPr/>
        </p:nvSpPr>
        <p:spPr>
          <a:xfrm>
            <a:off x="323528" y="5085184"/>
            <a:ext cx="8064896" cy="1384995"/>
          </a:xfrm>
          <a:prstGeom prst="rect">
            <a:avLst/>
          </a:prstGeom>
          <a:noFill/>
        </p:spPr>
        <p:txBody>
          <a:bodyPr wrap="square" rtlCol="0">
            <a:spAutoFit/>
          </a:bodyPr>
          <a:lstStyle/>
          <a:p>
            <a:pPr algn="ctr"/>
            <a:r>
              <a:rPr lang="it-IT" sz="2800" dirty="0" smtClean="0"/>
              <a:t>GRAZIE A TUTTI PER L’ASCOLTO!</a:t>
            </a:r>
            <a:br>
              <a:rPr lang="it-IT" sz="2800" dirty="0" smtClean="0"/>
            </a:br>
            <a:endParaRPr lang="it-IT" sz="2800" dirty="0" smtClean="0"/>
          </a:p>
          <a:p>
            <a:pPr algn="ctr"/>
            <a:r>
              <a:rPr lang="it-IT" sz="2800" dirty="0" smtClean="0"/>
              <a:t>INFO E CONTATTI:  stefanovolta@hotmail.it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476672"/>
            <a:ext cx="8568952" cy="6021288"/>
          </a:xfrm>
        </p:spPr>
        <p:txBody>
          <a:bodyPr>
            <a:normAutofit/>
          </a:bodyPr>
          <a:lstStyle/>
          <a:p>
            <a:r>
              <a:rPr lang="it-IT" b="1" dirty="0" smtClean="0"/>
              <a:t>Riversamenti di petrolio</a:t>
            </a:r>
          </a:p>
          <a:p>
            <a:pPr>
              <a:buNone/>
            </a:pPr>
            <a:r>
              <a:rPr lang="it-IT" sz="1800" dirty="0" smtClean="0"/>
              <a:t>Esempi: disastro in Golfo del Messico e isole Galapagos</a:t>
            </a:r>
          </a:p>
          <a:p>
            <a:pPr marL="363538" indent="-363538">
              <a:buNone/>
            </a:pPr>
            <a:r>
              <a:rPr lang="it-IT" sz="1800" dirty="0" smtClean="0"/>
              <a:t>Tipo di danno: Uccelli e mammiferi marini invischiati </a:t>
            </a:r>
          </a:p>
          <a:p>
            <a:pPr marL="363538" indent="-363538">
              <a:buNone/>
            </a:pPr>
            <a:r>
              <a:rPr lang="it-IT" sz="1800" dirty="0" smtClean="0"/>
              <a:t>nelle masse oleose che stratificano sulla superficie del mare, </a:t>
            </a:r>
          </a:p>
          <a:p>
            <a:pPr marL="363538" indent="-363538">
              <a:buNone/>
            </a:pPr>
            <a:r>
              <a:rPr lang="it-IT" sz="1800" dirty="0" smtClean="0"/>
              <a:t>fondali devastati, litorali contaminati e una prospettiva di </a:t>
            </a:r>
          </a:p>
          <a:p>
            <a:pPr marL="363538" indent="-363538">
              <a:buNone/>
            </a:pPr>
            <a:r>
              <a:rPr lang="it-IT" sz="1800" dirty="0" smtClean="0"/>
              <a:t>rientro del danno che supera il decennio.</a:t>
            </a:r>
          </a:p>
          <a:p>
            <a:pPr>
              <a:buNone/>
            </a:pPr>
            <a:r>
              <a:rPr lang="it-IT" sz="1800" dirty="0" smtClean="0"/>
              <a:t>Cause principali: Piattaforme che esplodono, incidenti nel trasporto marittimo, operazioni sulle navi, scarichi urbani e industriali, </a:t>
            </a:r>
            <a:r>
              <a:rPr lang="it-IT" sz="1800" dirty="0" err="1" smtClean="0"/>
              <a:t>bio-accumulo</a:t>
            </a:r>
            <a:r>
              <a:rPr lang="it-IT" sz="1800" dirty="0" smtClean="0"/>
              <a:t> (tessuti animali e sostanze contenenti IPA).</a:t>
            </a:r>
          </a:p>
          <a:p>
            <a:pPr>
              <a:buNone/>
            </a:pPr>
            <a:endParaRPr lang="it-IT" sz="1800" dirty="0" smtClean="0"/>
          </a:p>
          <a:p>
            <a:r>
              <a:rPr lang="it-IT" b="1" dirty="0" smtClean="0"/>
              <a:t>Radioattività</a:t>
            </a:r>
          </a:p>
          <a:p>
            <a:pPr>
              <a:buNone/>
            </a:pPr>
            <a:r>
              <a:rPr lang="it-IT" sz="1800" dirty="0" smtClean="0"/>
              <a:t>Esempi: Chernobyl, AREVA (Niger, addirittura le strade </a:t>
            </a:r>
          </a:p>
          <a:p>
            <a:pPr>
              <a:buNone/>
            </a:pPr>
            <a:r>
              <a:rPr lang="it-IT" sz="1800" dirty="0" smtClean="0"/>
              <a:t>trasudano uranio</a:t>
            </a:r>
            <a:r>
              <a:rPr lang="it-IT" sz="1800" dirty="0" smtClean="0"/>
              <a:t>), </a:t>
            </a:r>
            <a:r>
              <a:rPr lang="it-IT" sz="1800" dirty="0" err="1" smtClean="0"/>
              <a:t>Fukushima</a:t>
            </a:r>
            <a:endParaRPr lang="it-IT" sz="1800" dirty="0" smtClean="0"/>
          </a:p>
          <a:p>
            <a:pPr>
              <a:buNone/>
            </a:pPr>
            <a:r>
              <a:rPr lang="it-IT" sz="1800" dirty="0" smtClean="0"/>
              <a:t>Tipo di danno: Avvelenamento da radiazione molto contagioso</a:t>
            </a:r>
          </a:p>
          <a:p>
            <a:pPr>
              <a:buNone/>
            </a:pPr>
            <a:r>
              <a:rPr lang="it-IT" sz="1800" dirty="0" smtClean="0"/>
              <a:t>Cause principali: centrali nucleari, armi atomiche, lavorazioni </a:t>
            </a:r>
          </a:p>
          <a:p>
            <a:pPr>
              <a:buNone/>
            </a:pPr>
            <a:r>
              <a:rPr lang="it-IT" sz="1800" dirty="0" smtClean="0"/>
              <a:t>mediche e industriali, laboratori di ricerca e impianti di </a:t>
            </a:r>
          </a:p>
          <a:p>
            <a:pPr>
              <a:buNone/>
            </a:pPr>
            <a:r>
              <a:rPr lang="it-IT" sz="1800" dirty="0" smtClean="0"/>
              <a:t>fabbricazione del combustibile a ossidi misti (MOX)</a:t>
            </a:r>
            <a:endParaRPr lang="it-IT" sz="1800" dirty="0"/>
          </a:p>
        </p:txBody>
      </p:sp>
      <p:pic>
        <p:nvPicPr>
          <p:cNvPr id="4" name="Immagine 3" descr="marea_nera_del_golfo_del_messico.jpg"/>
          <p:cNvPicPr>
            <a:picLocks noChangeAspect="1"/>
          </p:cNvPicPr>
          <p:nvPr/>
        </p:nvPicPr>
        <p:blipFill>
          <a:blip r:embed="rId2" cstate="print"/>
          <a:stretch>
            <a:fillRect/>
          </a:stretch>
        </p:blipFill>
        <p:spPr>
          <a:xfrm>
            <a:off x="5292080" y="548680"/>
            <a:ext cx="3520554" cy="2088232"/>
          </a:xfrm>
          <a:prstGeom prst="rect">
            <a:avLst/>
          </a:prstGeom>
        </p:spPr>
      </p:pic>
      <p:pic>
        <p:nvPicPr>
          <p:cNvPr id="5" name="Immagine 4" descr="Chernobyl.jpg"/>
          <p:cNvPicPr>
            <a:picLocks noChangeAspect="1"/>
          </p:cNvPicPr>
          <p:nvPr/>
        </p:nvPicPr>
        <p:blipFill>
          <a:blip r:embed="rId3" cstate="print"/>
          <a:stretch>
            <a:fillRect/>
          </a:stretch>
        </p:blipFill>
        <p:spPr>
          <a:xfrm>
            <a:off x="5652120" y="3933056"/>
            <a:ext cx="3265142" cy="24848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sz="quarter" idx="1"/>
          </p:nvPr>
        </p:nvSpPr>
        <p:spPr>
          <a:xfrm>
            <a:off x="251520" y="332656"/>
            <a:ext cx="8568952" cy="6525344"/>
          </a:xfrm>
        </p:spPr>
        <p:txBody>
          <a:bodyPr>
            <a:normAutofit/>
          </a:bodyPr>
          <a:lstStyle/>
          <a:p>
            <a:r>
              <a:rPr lang="it-IT" b="1" dirty="0" smtClean="0"/>
              <a:t>Inquinamento Urbano</a:t>
            </a:r>
          </a:p>
          <a:p>
            <a:pPr>
              <a:buNone/>
            </a:pPr>
            <a:r>
              <a:rPr lang="it-IT" sz="1800" dirty="0" smtClean="0"/>
              <a:t>Esempi: Secondo l’Organizzazione mondiale della sanità i </a:t>
            </a:r>
          </a:p>
          <a:p>
            <a:pPr>
              <a:buNone/>
            </a:pPr>
            <a:r>
              <a:rPr lang="it-IT" sz="1800" dirty="0" smtClean="0"/>
              <a:t>morti per inquinamento atmosferico raggiungono la cifra </a:t>
            </a:r>
          </a:p>
          <a:p>
            <a:pPr>
              <a:buNone/>
            </a:pPr>
            <a:r>
              <a:rPr lang="it-IT" sz="1800" dirty="0" smtClean="0"/>
              <a:t>annua dei 2.4 milioni.</a:t>
            </a:r>
          </a:p>
          <a:p>
            <a:pPr>
              <a:buNone/>
            </a:pPr>
            <a:r>
              <a:rPr lang="it-IT" sz="1800" dirty="0" smtClean="0"/>
              <a:t>Tipo di danno: Morte, cancro/ictus/infarti ecc..</a:t>
            </a:r>
          </a:p>
          <a:p>
            <a:pPr>
              <a:buNone/>
            </a:pPr>
            <a:r>
              <a:rPr lang="it-IT" sz="1800" dirty="0" smtClean="0"/>
              <a:t>Bastano sette giorni di esposizione alle polveri sottili per </a:t>
            </a:r>
          </a:p>
          <a:p>
            <a:pPr>
              <a:buNone/>
            </a:pPr>
            <a:r>
              <a:rPr lang="it-IT" sz="1800" dirty="0" smtClean="0"/>
              <a:t>sconvolgere il DNA umano, effetto serra e inquinamento aria.</a:t>
            </a:r>
          </a:p>
          <a:p>
            <a:pPr>
              <a:buNone/>
            </a:pPr>
            <a:r>
              <a:rPr lang="it-IT" sz="1800" dirty="0" smtClean="0"/>
              <a:t>Cause principali: Trasporti inquinanti, abuso di automezzi, acquisto prodotti importati.</a:t>
            </a:r>
          </a:p>
          <a:p>
            <a:r>
              <a:rPr lang="it-IT" b="1" dirty="0" smtClean="0"/>
              <a:t>Mercurio</a:t>
            </a:r>
          </a:p>
          <a:p>
            <a:pPr>
              <a:buNone/>
            </a:pPr>
            <a:r>
              <a:rPr lang="it-IT" sz="1800" dirty="0" smtClean="0"/>
              <a:t>Esempi: il caso delle sogliole tossiche nel Tirreno o della </a:t>
            </a:r>
          </a:p>
          <a:p>
            <a:pPr>
              <a:buNone/>
            </a:pPr>
            <a:r>
              <a:rPr lang="it-IT" sz="1800" dirty="0" smtClean="0"/>
              <a:t>carne di delfino/balena in Cina.</a:t>
            </a:r>
          </a:p>
          <a:p>
            <a:pPr>
              <a:buNone/>
            </a:pPr>
            <a:r>
              <a:rPr lang="it-IT" sz="1800" dirty="0" smtClean="0"/>
              <a:t>Tipo di danno: Accumulo nell’ambiente (aria, terra, acqua)</a:t>
            </a:r>
          </a:p>
          <a:p>
            <a:pPr>
              <a:buNone/>
            </a:pPr>
            <a:r>
              <a:rPr lang="it-IT" sz="1800" dirty="0" smtClean="0"/>
              <a:t>contaminando specie animali e habitat interi;</a:t>
            </a:r>
          </a:p>
          <a:p>
            <a:pPr>
              <a:buNone/>
            </a:pPr>
            <a:r>
              <a:rPr lang="it-IT" sz="1800" dirty="0" smtClean="0"/>
              <a:t>Handicap neurologici, malattie a reni denti e unghie, </a:t>
            </a:r>
          </a:p>
          <a:p>
            <a:pPr>
              <a:buNone/>
            </a:pPr>
            <a:r>
              <a:rPr lang="it-IT" sz="1800" dirty="0" smtClean="0"/>
              <a:t>debolezza muscolare ecc..</a:t>
            </a:r>
          </a:p>
          <a:p>
            <a:pPr>
              <a:buNone/>
            </a:pPr>
            <a:r>
              <a:rPr lang="it-IT" sz="1800" dirty="0" smtClean="0"/>
              <a:t>Cause principali: Centrali a carbone, miniere, lavorazioni </a:t>
            </a:r>
          </a:p>
          <a:p>
            <a:pPr>
              <a:buNone/>
            </a:pPr>
            <a:r>
              <a:rPr lang="it-IT" sz="1800" dirty="0" smtClean="0"/>
              <a:t>industriali e agricole, produzione cemento ferro e acciaio, </a:t>
            </a:r>
            <a:r>
              <a:rPr lang="it-IT" sz="1800" u="sng" dirty="0" smtClean="0"/>
              <a:t>consumo di pesce</a:t>
            </a:r>
            <a:r>
              <a:rPr lang="it-IT" sz="1800" dirty="0" smtClean="0"/>
              <a:t> (specie i predatori).</a:t>
            </a:r>
            <a:endParaRPr lang="it-IT" sz="1900" dirty="0" smtClean="0"/>
          </a:p>
        </p:txBody>
      </p:sp>
      <p:pic>
        <p:nvPicPr>
          <p:cNvPr id="5" name="Immagine 4" descr="polveri_sottili.jpg"/>
          <p:cNvPicPr>
            <a:picLocks noChangeAspect="1"/>
          </p:cNvPicPr>
          <p:nvPr/>
        </p:nvPicPr>
        <p:blipFill>
          <a:blip r:embed="rId2" cstate="print"/>
          <a:stretch>
            <a:fillRect/>
          </a:stretch>
        </p:blipFill>
        <p:spPr>
          <a:xfrm>
            <a:off x="5292080" y="692696"/>
            <a:ext cx="3643908" cy="1886562"/>
          </a:xfrm>
          <a:prstGeom prst="rect">
            <a:avLst/>
          </a:prstGeom>
        </p:spPr>
      </p:pic>
      <p:pic>
        <p:nvPicPr>
          <p:cNvPr id="6" name="Immagine 5" descr="sogliole_tossiche_nel_tirreno_20100805_1661834350.jpg"/>
          <p:cNvPicPr>
            <a:picLocks noChangeAspect="1"/>
          </p:cNvPicPr>
          <p:nvPr/>
        </p:nvPicPr>
        <p:blipFill>
          <a:blip r:embed="rId3" cstate="print"/>
          <a:stretch>
            <a:fillRect/>
          </a:stretch>
        </p:blipFill>
        <p:spPr>
          <a:xfrm>
            <a:off x="5148064" y="3573016"/>
            <a:ext cx="3810000" cy="2527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sz="quarter" idx="1"/>
          </p:nvPr>
        </p:nvSpPr>
        <p:spPr>
          <a:xfrm>
            <a:off x="251520" y="332656"/>
            <a:ext cx="8568952" cy="6525344"/>
          </a:xfrm>
        </p:spPr>
        <p:txBody>
          <a:bodyPr>
            <a:normAutofit/>
          </a:bodyPr>
          <a:lstStyle/>
          <a:p>
            <a:r>
              <a:rPr lang="it-IT" b="1" dirty="0" smtClean="0"/>
              <a:t>Disequilibrio dei gas serra</a:t>
            </a:r>
          </a:p>
          <a:p>
            <a:pPr>
              <a:buNone/>
            </a:pPr>
            <a:r>
              <a:rPr lang="it-IT" sz="1800" dirty="0" smtClean="0"/>
              <a:t>Esempi: Troppe CO2/METANO, poco OZONO</a:t>
            </a:r>
          </a:p>
          <a:p>
            <a:pPr>
              <a:buNone/>
            </a:pPr>
            <a:r>
              <a:rPr lang="it-IT" sz="1800" dirty="0" smtClean="0"/>
              <a:t>Tipo di danno: Acidificazione, aumento dei deserti, </a:t>
            </a:r>
          </a:p>
          <a:p>
            <a:pPr>
              <a:buNone/>
            </a:pPr>
            <a:r>
              <a:rPr lang="it-IT" sz="1800" dirty="0" smtClean="0"/>
              <a:t>riduzione ghiacciai, irregolarità stagionali e di  temperature, </a:t>
            </a:r>
          </a:p>
          <a:p>
            <a:pPr>
              <a:buNone/>
            </a:pPr>
            <a:r>
              <a:rPr lang="it-IT" sz="1800" dirty="0" smtClean="0"/>
              <a:t>diminuzione </a:t>
            </a:r>
            <a:r>
              <a:rPr lang="it-IT" sz="1800" dirty="0" err="1" smtClean="0"/>
              <a:t>biodiversita’</a:t>
            </a:r>
            <a:r>
              <a:rPr lang="it-IT" sz="1800" dirty="0" smtClean="0"/>
              <a:t>, innalzamento livelli dei mari.</a:t>
            </a:r>
          </a:p>
          <a:p>
            <a:pPr>
              <a:buNone/>
            </a:pPr>
            <a:r>
              <a:rPr lang="it-IT" sz="1800" dirty="0" smtClean="0"/>
              <a:t>Cause principali: Produzione di alimenti animali e per </a:t>
            </a:r>
          </a:p>
          <a:p>
            <a:pPr>
              <a:buNone/>
            </a:pPr>
            <a:r>
              <a:rPr lang="it-IT" sz="1800" dirty="0" smtClean="0"/>
              <a:t>animali, fonti di energia non rinnovabile e non pulita, sostanze inquinanti (es. il vecchio </a:t>
            </a:r>
            <a:r>
              <a:rPr lang="it-IT" sz="1800" dirty="0" err="1" smtClean="0"/>
              <a:t>cfc</a:t>
            </a:r>
            <a:r>
              <a:rPr lang="it-IT" sz="1800" dirty="0" smtClean="0"/>
              <a:t>) </a:t>
            </a:r>
            <a:r>
              <a:rPr lang="it-IT" sz="1800" dirty="0" err="1" smtClean="0"/>
              <a:t>ecc…</a:t>
            </a:r>
            <a:r>
              <a:rPr lang="it-IT" sz="1800" dirty="0" smtClean="0"/>
              <a:t>..</a:t>
            </a:r>
          </a:p>
          <a:p>
            <a:r>
              <a:rPr lang="it-IT" b="1" dirty="0" smtClean="0"/>
              <a:t>Inquinamento Farmacologico</a:t>
            </a:r>
          </a:p>
          <a:p>
            <a:pPr>
              <a:buNone/>
            </a:pPr>
            <a:r>
              <a:rPr lang="it-IT" sz="1800" dirty="0" smtClean="0"/>
              <a:t>Esempi: Le acque inquinate di un numero sempre maggiore di corsi, fiumi ecc..</a:t>
            </a:r>
          </a:p>
          <a:p>
            <a:pPr>
              <a:buNone/>
            </a:pPr>
            <a:r>
              <a:rPr lang="it-IT" sz="1800" dirty="0" smtClean="0"/>
              <a:t>Tipo di danno: Inquinamento riserve idriche (naturali e </a:t>
            </a:r>
          </a:p>
          <a:p>
            <a:pPr>
              <a:buNone/>
            </a:pPr>
            <a:r>
              <a:rPr lang="it-IT" sz="1800" dirty="0" smtClean="0"/>
              <a:t>artificiali) quindi nascita di batteri immunizzati e </a:t>
            </a:r>
          </a:p>
          <a:p>
            <a:pPr>
              <a:buNone/>
            </a:pPr>
            <a:r>
              <a:rPr lang="it-IT" sz="1800" dirty="0" smtClean="0"/>
              <a:t>Resistenti e cocktail di farmaci e principi attivi in esse.</a:t>
            </a:r>
          </a:p>
          <a:p>
            <a:pPr>
              <a:buNone/>
            </a:pPr>
            <a:r>
              <a:rPr lang="it-IT" sz="1800" dirty="0" smtClean="0"/>
              <a:t>Cause principali: Consumo spropositato di miliardi di </a:t>
            </a:r>
          </a:p>
          <a:p>
            <a:pPr>
              <a:buNone/>
            </a:pPr>
            <a:r>
              <a:rPr lang="it-IT" sz="1800" dirty="0" smtClean="0"/>
              <a:t>farmaci ogni anno da parte umana, ma soprattutto del </a:t>
            </a:r>
          </a:p>
          <a:p>
            <a:pPr>
              <a:buNone/>
            </a:pPr>
            <a:r>
              <a:rPr lang="it-IT" sz="1800" dirty="0" smtClean="0"/>
              <a:t>numero maggiore venduto ad allevamenti intensivi e </a:t>
            </a:r>
          </a:p>
          <a:p>
            <a:pPr>
              <a:buNone/>
            </a:pPr>
            <a:r>
              <a:rPr lang="it-IT" sz="1800" dirty="0" smtClean="0"/>
              <a:t>non di animali, mancanza di modelli di classificazione </a:t>
            </a:r>
          </a:p>
          <a:p>
            <a:pPr>
              <a:buNone/>
            </a:pPr>
            <a:r>
              <a:rPr lang="it-IT" sz="1800" dirty="0" smtClean="0"/>
              <a:t>eco-tossicologica dei farmaci</a:t>
            </a:r>
          </a:p>
        </p:txBody>
      </p:sp>
      <p:pic>
        <p:nvPicPr>
          <p:cNvPr id="5" name="Immagine 4" descr="India_emissioni_CO2.jpg"/>
          <p:cNvPicPr>
            <a:picLocks noChangeAspect="1"/>
          </p:cNvPicPr>
          <p:nvPr/>
        </p:nvPicPr>
        <p:blipFill>
          <a:blip r:embed="rId2" cstate="print"/>
          <a:stretch>
            <a:fillRect/>
          </a:stretch>
        </p:blipFill>
        <p:spPr>
          <a:xfrm>
            <a:off x="5292080" y="188640"/>
            <a:ext cx="3585998" cy="2376264"/>
          </a:xfrm>
          <a:prstGeom prst="rect">
            <a:avLst/>
          </a:prstGeom>
        </p:spPr>
      </p:pic>
      <p:pic>
        <p:nvPicPr>
          <p:cNvPr id="6" name="Immagine 5" descr="inquinamento_da_farmaci.jpg"/>
          <p:cNvPicPr>
            <a:picLocks noChangeAspect="1"/>
          </p:cNvPicPr>
          <p:nvPr/>
        </p:nvPicPr>
        <p:blipFill>
          <a:blip r:embed="rId3" cstate="print"/>
          <a:stretch>
            <a:fillRect/>
          </a:stretch>
        </p:blipFill>
        <p:spPr>
          <a:xfrm>
            <a:off x="4932040" y="3789040"/>
            <a:ext cx="4006717" cy="26660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ph sz="quarter" idx="1"/>
          </p:nvPr>
        </p:nvSpPr>
        <p:spPr>
          <a:xfrm>
            <a:off x="251520" y="332656"/>
            <a:ext cx="8568952" cy="6525344"/>
          </a:xfrm>
        </p:spPr>
        <p:txBody>
          <a:bodyPr>
            <a:normAutofit/>
          </a:bodyPr>
          <a:lstStyle/>
          <a:p>
            <a:r>
              <a:rPr lang="it-IT" b="1" dirty="0" smtClean="0"/>
              <a:t>Plastica</a:t>
            </a:r>
          </a:p>
          <a:p>
            <a:pPr marL="3175" indent="-3175">
              <a:buNone/>
            </a:pPr>
            <a:r>
              <a:rPr lang="it-IT" sz="1800" dirty="0" smtClean="0"/>
              <a:t>Esempi: La Great </a:t>
            </a:r>
            <a:r>
              <a:rPr lang="it-IT" sz="1800" dirty="0" err="1" smtClean="0"/>
              <a:t>Pacific</a:t>
            </a:r>
            <a:r>
              <a:rPr lang="it-IT" sz="1800" dirty="0" smtClean="0"/>
              <a:t> </a:t>
            </a:r>
            <a:r>
              <a:rPr lang="it-IT" sz="1800" dirty="0" err="1" smtClean="0"/>
              <a:t>Garbage</a:t>
            </a:r>
            <a:r>
              <a:rPr lang="it-IT" sz="1800" dirty="0" smtClean="0"/>
              <a:t> Patch, l’enorme isola di plastica nell’Oceano Pacifico, 3.5 milioni di tonnellate, ha una copia gemella nell’Oceano Atlantico. Pensate che le due “isole”  sommate raggiungono le dimensioni dell’Europa. Un continente galleggiante di PVC, </a:t>
            </a:r>
            <a:r>
              <a:rPr lang="it-IT" sz="1800" dirty="0" err="1" smtClean="0"/>
              <a:t>Bisfenolo</a:t>
            </a:r>
            <a:r>
              <a:rPr lang="it-IT" sz="1800" dirty="0" smtClean="0"/>
              <a:t> A e altre sostanze tossiche e cancerogene che non sparirà prima di centinaia di migliaia di anni. E questo è solo l’aspetto più evidente dell’intera questione.</a:t>
            </a:r>
          </a:p>
          <a:p>
            <a:pPr marL="3175" indent="-3175" fontAlgn="base">
              <a:buNone/>
            </a:pPr>
            <a:r>
              <a:rPr lang="it-IT" sz="1800" dirty="0" smtClean="0"/>
              <a:t>Tipo di danno: Interferimento con importanti processi biologici umani che sono alla base dello sviluppo e della riproduzione, alterazione delle funzionalità endocrine, </a:t>
            </a:r>
            <a:r>
              <a:rPr lang="it-IT" sz="1800" dirty="0" err="1" smtClean="0"/>
              <a:t>favorimento</a:t>
            </a:r>
            <a:r>
              <a:rPr lang="it-IT" sz="1800" dirty="0" smtClean="0"/>
              <a:t> patologie come il diabete e sono legate all’insorgenza di numerose malattie cardiovascolari, inquinamento ambientale e impoverimento del terreno e delle acque..</a:t>
            </a:r>
          </a:p>
          <a:p>
            <a:pPr>
              <a:buNone/>
            </a:pPr>
            <a:r>
              <a:rPr lang="it-IT" sz="1800" dirty="0" smtClean="0"/>
              <a:t>Cause principali: Consumismo, eccesso di imballaggio e acquisti sbagliati.</a:t>
            </a:r>
          </a:p>
          <a:p>
            <a:pPr>
              <a:buNone/>
            </a:pPr>
            <a:endParaRPr lang="it-IT" sz="1800" dirty="0" smtClean="0"/>
          </a:p>
        </p:txBody>
      </p:sp>
      <p:pic>
        <p:nvPicPr>
          <p:cNvPr id="6" name="Immagine 5" descr="1255623442.jpg"/>
          <p:cNvPicPr>
            <a:picLocks noChangeAspect="1"/>
          </p:cNvPicPr>
          <p:nvPr/>
        </p:nvPicPr>
        <p:blipFill>
          <a:blip r:embed="rId2" cstate="print"/>
          <a:stretch>
            <a:fillRect/>
          </a:stretch>
        </p:blipFill>
        <p:spPr>
          <a:xfrm>
            <a:off x="5436096" y="3861048"/>
            <a:ext cx="3552395" cy="2448272"/>
          </a:xfrm>
          <a:prstGeom prst="rect">
            <a:avLst/>
          </a:prstGeom>
        </p:spPr>
      </p:pic>
      <p:pic>
        <p:nvPicPr>
          <p:cNvPr id="7" name="Immagine 6" descr="GreatPacificGarbagePatch.gif"/>
          <p:cNvPicPr>
            <a:picLocks noChangeAspect="1"/>
          </p:cNvPicPr>
          <p:nvPr/>
        </p:nvPicPr>
        <p:blipFill>
          <a:blip r:embed="rId3" cstate="print"/>
          <a:stretch>
            <a:fillRect/>
          </a:stretch>
        </p:blipFill>
        <p:spPr>
          <a:xfrm>
            <a:off x="395536" y="3861048"/>
            <a:ext cx="4762500" cy="2448272"/>
          </a:xfrm>
          <a:prstGeom prst="rect">
            <a:avLst/>
          </a:prstGeom>
        </p:spPr>
      </p:pic>
      <p:sp>
        <p:nvSpPr>
          <p:cNvPr id="8" name="CasellaDiTesto 7"/>
          <p:cNvSpPr txBox="1"/>
          <p:nvPr/>
        </p:nvSpPr>
        <p:spPr>
          <a:xfrm>
            <a:off x="1259632" y="6381328"/>
            <a:ext cx="6984776" cy="400110"/>
          </a:xfrm>
          <a:prstGeom prst="rect">
            <a:avLst/>
          </a:prstGeom>
          <a:noFill/>
        </p:spPr>
        <p:txBody>
          <a:bodyPr wrap="square" rtlCol="0">
            <a:spAutoFit/>
          </a:bodyPr>
          <a:lstStyle/>
          <a:p>
            <a:r>
              <a:rPr lang="it-IT" sz="2000" dirty="0" smtClean="0"/>
              <a:t>                       (</a:t>
            </a:r>
            <a:r>
              <a:rPr lang="it-IT" sz="2000" dirty="0" smtClean="0">
                <a:hlinkClick r:id="rId4" action="ppaction://hlinkfile"/>
              </a:rPr>
              <a:t>link</a:t>
            </a:r>
            <a:r>
              <a:rPr lang="it-IT" sz="2000" dirty="0" smtClean="0"/>
              <a:t>)                                                                   (</a:t>
            </a:r>
            <a:r>
              <a:rPr lang="it-IT" sz="2000" dirty="0" err="1" smtClean="0">
                <a:hlinkClick r:id="rId5" action="ppaction://hlinkfile"/>
              </a:rPr>
              <a:t>link</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sz="quarter" idx="1"/>
          </p:nvPr>
        </p:nvSpPr>
        <p:spPr>
          <a:xfrm>
            <a:off x="251520" y="332656"/>
            <a:ext cx="8568952" cy="6525344"/>
          </a:xfrm>
        </p:spPr>
        <p:txBody>
          <a:bodyPr>
            <a:normAutofit lnSpcReduction="10000"/>
          </a:bodyPr>
          <a:lstStyle/>
          <a:p>
            <a:r>
              <a:rPr lang="it-IT" b="1" dirty="0" smtClean="0"/>
              <a:t>Avvelenamento da piombo</a:t>
            </a:r>
          </a:p>
          <a:p>
            <a:pPr marL="3175" indent="-3175">
              <a:buNone/>
            </a:pPr>
            <a:r>
              <a:rPr lang="it-IT" sz="1800" dirty="0" smtClean="0"/>
              <a:t>Esempi: Fino alla fine degli anni ‘70 si usava in tutte le </a:t>
            </a:r>
          </a:p>
          <a:p>
            <a:pPr marL="3175" indent="-3175">
              <a:buNone/>
            </a:pPr>
            <a:r>
              <a:rPr lang="it-IT" sz="1800" dirty="0" smtClean="0"/>
              <a:t>vernici, il caso caccia in Italia (*)</a:t>
            </a:r>
          </a:p>
          <a:p>
            <a:pPr marL="3175" indent="-3175">
              <a:buNone/>
            </a:pPr>
            <a:r>
              <a:rPr lang="it-IT" sz="1800" dirty="0" smtClean="0"/>
              <a:t>Tipo di danno: Cancerogeno per quasi tutti gli organi del </a:t>
            </a:r>
          </a:p>
          <a:p>
            <a:pPr marL="3175" indent="-3175">
              <a:buNone/>
            </a:pPr>
            <a:r>
              <a:rPr lang="it-IT" sz="1800" dirty="0" smtClean="0"/>
              <a:t>nostro corpo, associato ad aumento di malattie </a:t>
            </a:r>
            <a:r>
              <a:rPr lang="it-IT" sz="1800" dirty="0" err="1" smtClean="0"/>
              <a:t>cardio-</a:t>
            </a:r>
            <a:endParaRPr lang="it-IT" sz="1800" dirty="0" smtClean="0"/>
          </a:p>
          <a:p>
            <a:pPr marL="3175" indent="-3175">
              <a:buNone/>
            </a:pPr>
            <a:r>
              <a:rPr lang="it-IT" sz="1800" dirty="0" smtClean="0"/>
              <a:t>vascolari, avvelenamento fauna e flora.</a:t>
            </a:r>
          </a:p>
          <a:p>
            <a:pPr marL="3175" indent="-3175" fontAlgn="base">
              <a:buNone/>
            </a:pPr>
            <a:r>
              <a:rPr lang="it-IT" sz="1800" dirty="0" smtClean="0"/>
              <a:t>Cause principali: batterie/accumulatori, industria elettrica, chimica ed edilizia, caccia e armi</a:t>
            </a:r>
          </a:p>
          <a:p>
            <a:pPr marL="3175" indent="-3175" fontAlgn="base">
              <a:buNone/>
            </a:pPr>
            <a:r>
              <a:rPr lang="it-IT" sz="1800" dirty="0" smtClean="0"/>
              <a:t>(*)</a:t>
            </a:r>
            <a:r>
              <a:rPr lang="it-IT" sz="1200" dirty="0" smtClean="0"/>
              <a:t> http://www.vittimedellacaccia.org/ambiente/1111-relazione-sullimpatto-ambientale-del-piombo.html</a:t>
            </a:r>
          </a:p>
          <a:p>
            <a:r>
              <a:rPr lang="it-IT" b="1" dirty="0" smtClean="0"/>
              <a:t>Acque reflue contaminate</a:t>
            </a:r>
          </a:p>
          <a:p>
            <a:pPr fontAlgn="base">
              <a:buNone/>
            </a:pPr>
            <a:r>
              <a:rPr lang="it-IT" sz="1800" dirty="0" smtClean="0"/>
              <a:t>Esempi: Principalmente nelle popolazioni dei paesi in via di </a:t>
            </a:r>
          </a:p>
          <a:p>
            <a:pPr fontAlgn="base">
              <a:buNone/>
            </a:pPr>
            <a:r>
              <a:rPr lang="it-IT" sz="1800" dirty="0" smtClean="0"/>
              <a:t>sviluppo dove gli impianti di depurazione delle acque sono </a:t>
            </a:r>
          </a:p>
          <a:p>
            <a:pPr fontAlgn="base">
              <a:buNone/>
            </a:pPr>
            <a:r>
              <a:rPr lang="it-IT" sz="1800" dirty="0" smtClean="0"/>
              <a:t>inefficaci o totalmente assenti. In America Latina, per </a:t>
            </a:r>
          </a:p>
          <a:p>
            <a:pPr fontAlgn="base">
              <a:buNone/>
            </a:pPr>
            <a:r>
              <a:rPr lang="it-IT" sz="1800" dirty="0" smtClean="0"/>
              <a:t>esempio, solo il 15% delle</a:t>
            </a:r>
            <a:r>
              <a:rPr lang="it-IT" sz="1800" b="1" dirty="0" smtClean="0"/>
              <a:t> acque reflue</a:t>
            </a:r>
            <a:r>
              <a:rPr lang="it-IT" sz="1800" dirty="0" smtClean="0"/>
              <a:t> viene trattato, </a:t>
            </a:r>
          </a:p>
          <a:p>
            <a:pPr fontAlgn="base">
              <a:buNone/>
            </a:pPr>
            <a:r>
              <a:rPr lang="it-IT" sz="1800" dirty="0" smtClean="0"/>
              <a:t>mentre nell’Africa sub sahariana la percentuale è pari allo 0</a:t>
            </a:r>
          </a:p>
          <a:p>
            <a:pPr fontAlgn="base">
              <a:buNone/>
            </a:pPr>
            <a:r>
              <a:rPr lang="it-IT" sz="1800" dirty="0" smtClean="0"/>
              <a:t>Tipo di danno:  Malattie (Tifo, Colera ecc.. Per 5 milioni di </a:t>
            </a:r>
          </a:p>
          <a:p>
            <a:pPr fontAlgn="base">
              <a:buNone/>
            </a:pPr>
            <a:r>
              <a:rPr lang="it-IT" sz="1800" dirty="0" smtClean="0"/>
              <a:t>morti annui), mancanza acque potabili (anche dovuto all’uso </a:t>
            </a:r>
          </a:p>
          <a:p>
            <a:pPr fontAlgn="base">
              <a:buNone/>
            </a:pPr>
            <a:r>
              <a:rPr lang="it-IT" sz="1800" dirty="0" smtClean="0"/>
              <a:t>di esse in altri ambienti come l’allevamento intensivo in vaste </a:t>
            </a:r>
          </a:p>
          <a:p>
            <a:pPr fontAlgn="base">
              <a:buNone/>
            </a:pPr>
            <a:r>
              <a:rPr lang="it-IT" sz="1800" dirty="0" smtClean="0"/>
              <a:t>quantità)</a:t>
            </a:r>
          </a:p>
          <a:p>
            <a:pPr fontAlgn="base">
              <a:buNone/>
            </a:pPr>
            <a:r>
              <a:rPr lang="it-IT" sz="1800" dirty="0" smtClean="0"/>
              <a:t>Cause principali: Sottosviluppo, allevamenti intensivi</a:t>
            </a:r>
          </a:p>
        </p:txBody>
      </p:sp>
      <p:pic>
        <p:nvPicPr>
          <p:cNvPr id="5" name="Immagine 4" descr="acque_reflue.jpg"/>
          <p:cNvPicPr>
            <a:picLocks noChangeAspect="1"/>
          </p:cNvPicPr>
          <p:nvPr/>
        </p:nvPicPr>
        <p:blipFill>
          <a:blip r:embed="rId2" cstate="print"/>
          <a:stretch>
            <a:fillRect/>
          </a:stretch>
        </p:blipFill>
        <p:spPr>
          <a:xfrm>
            <a:off x="5436096" y="3429000"/>
            <a:ext cx="3539970" cy="2831976"/>
          </a:xfrm>
          <a:prstGeom prst="rect">
            <a:avLst/>
          </a:prstGeom>
        </p:spPr>
      </p:pic>
      <p:pic>
        <p:nvPicPr>
          <p:cNvPr id="6" name="Immagine 5" descr="piombo.jpg"/>
          <p:cNvPicPr>
            <a:picLocks noChangeAspect="1"/>
          </p:cNvPicPr>
          <p:nvPr/>
        </p:nvPicPr>
        <p:blipFill>
          <a:blip r:embed="rId3" cstate="print"/>
          <a:stretch>
            <a:fillRect/>
          </a:stretch>
        </p:blipFill>
        <p:spPr>
          <a:xfrm>
            <a:off x="5292080" y="188640"/>
            <a:ext cx="3456384" cy="22322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Personalizzato 1">
      <a:dk1>
        <a:srgbClr val="008000"/>
      </a:dk1>
      <a:lt1>
        <a:srgbClr val="E9F5DB"/>
      </a:lt1>
      <a:dk2>
        <a:srgbClr val="008000"/>
      </a:dk2>
      <a:lt2>
        <a:srgbClr val="92D050"/>
      </a:lt2>
      <a:accent1>
        <a:srgbClr val="4DD15D"/>
      </a:accent1>
      <a:accent2>
        <a:srgbClr val="07CF07"/>
      </a:accent2>
      <a:accent3>
        <a:srgbClr val="8D89A4"/>
      </a:accent3>
      <a:accent4>
        <a:srgbClr val="748560"/>
      </a:accent4>
      <a:accent5>
        <a:srgbClr val="9E9273"/>
      </a:accent5>
      <a:accent6>
        <a:srgbClr val="7E848D"/>
      </a:accent6>
      <a:hlink>
        <a:srgbClr val="00C8C3"/>
      </a:hlink>
      <a:folHlink>
        <a:srgbClr val="A116E0"/>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2450</TotalTime>
  <Words>2732</Words>
  <Application>Microsoft Office PowerPoint</Application>
  <PresentationFormat>Presentazione su schermo (4:3)</PresentationFormat>
  <Paragraphs>299</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Universo</vt:lpstr>
      <vt:lpstr>Impatto ambientale del nostro stile di vita</vt:lpstr>
      <vt:lpstr>Diapositiva 2</vt:lpstr>
      <vt:lpstr>Quanto realmente conosciamo del nostro mondo? Da dove vengono le informazioni che possediamo e chi le ha verificate? Siamo consapevoli dell’impatto delle nostre scelte sul mondo? Quante persone sono danneggiate dai nostri consumi?</vt:lpstr>
      <vt:lpstr>1. Le maggiori fonti di inquinamento</vt:lpstr>
      <vt:lpstr>Diapositiva 5</vt:lpstr>
      <vt:lpstr>Diapositiva 6</vt:lpstr>
      <vt:lpstr>Diapositiva 7</vt:lpstr>
      <vt:lpstr>Diapositiva 8</vt:lpstr>
      <vt:lpstr>Diapositiva 9</vt:lpstr>
      <vt:lpstr>Diapositiva 10</vt:lpstr>
      <vt:lpstr>2. Perché l’alimentazione deve essere il punto di partenza?</vt:lpstr>
      <vt:lpstr>3. Impatto sul terreno della nostra alimentazione</vt:lpstr>
      <vt:lpstr>Diapositiva 13</vt:lpstr>
      <vt:lpstr>Diapositiva 14</vt:lpstr>
      <vt:lpstr>Diapositiva 15</vt:lpstr>
      <vt:lpstr>4. Impatto sulle acque della nostra alimentazione</vt:lpstr>
      <vt:lpstr>Diapositiva 17</vt:lpstr>
      <vt:lpstr>Diapositiva 18</vt:lpstr>
      <vt:lpstr>Diapositiva 19</vt:lpstr>
      <vt:lpstr>5. Impatto sull’aria e sull’atmosfera della nostra alimentazione</vt:lpstr>
      <vt:lpstr>6. Fame nel mondo e sprechi</vt:lpstr>
      <vt:lpstr>Diapositiva 22</vt:lpstr>
      <vt:lpstr>Diapositiva 23</vt:lpstr>
      <vt:lpstr>Diapositiva 24</vt:lpstr>
      <vt:lpstr>Diapositiva 25</vt:lpstr>
      <vt:lpstr>Diapositiva 26</vt:lpstr>
      <vt:lpstr>6. Vegetali a impatto rilevante</vt:lpstr>
      <vt:lpstr>Diapositiva 28</vt:lpstr>
      <vt:lpstr>Diapositiva 29</vt:lpstr>
      <vt:lpstr>7. Il pericolo multinazionali</vt:lpstr>
      <vt:lpstr>Diapositiva 31</vt:lpstr>
      <vt:lpstr>Diapositiva 32</vt:lpstr>
      <vt:lpstr>Diapositiva 33</vt:lpstr>
      <vt:lpstr>Diapositiva 34</vt:lpstr>
      <vt:lpstr>Diapositiva 35</vt:lpstr>
      <vt:lpstr>8. Per restare costantemente aggiornati</vt:lpstr>
      <vt:lpstr>Diapositiva 37</vt:lpstr>
      <vt:lpstr>Diapositiva 38</vt:lpstr>
      <vt:lpstr>9. Cosa possiamo fare?</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Impatto ambientale del consumo di carne e derivati</dc:title>
  <dc:creator>Stefano</dc:creator>
  <cp:lastModifiedBy>Stefano</cp:lastModifiedBy>
  <cp:revision>6</cp:revision>
  <dcterms:created xsi:type="dcterms:W3CDTF">2013-01-26T17:11:42Z</dcterms:created>
  <dcterms:modified xsi:type="dcterms:W3CDTF">2014-01-05T13:39:56Z</dcterms:modified>
</cp:coreProperties>
</file>